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9"/>
  </p:notesMasterIdLst>
  <p:sldIdLst>
    <p:sldId id="283" r:id="rId5"/>
    <p:sldId id="597" r:id="rId6"/>
    <p:sldId id="540" r:id="rId7"/>
    <p:sldId id="596" r:id="rId8"/>
    <p:sldId id="1460" r:id="rId9"/>
    <p:sldId id="598" r:id="rId10"/>
    <p:sldId id="563" r:id="rId11"/>
    <p:sldId id="310" r:id="rId12"/>
    <p:sldId id="567" r:id="rId13"/>
    <p:sldId id="1448" r:id="rId14"/>
    <p:sldId id="313" r:id="rId15"/>
    <p:sldId id="491" r:id="rId16"/>
    <p:sldId id="544" r:id="rId17"/>
    <p:sldId id="531" r:id="rId18"/>
    <p:sldId id="529" r:id="rId19"/>
    <p:sldId id="312" r:id="rId20"/>
    <p:sldId id="532" r:id="rId21"/>
    <p:sldId id="318" r:id="rId22"/>
    <p:sldId id="319" r:id="rId23"/>
    <p:sldId id="1493" r:id="rId24"/>
    <p:sldId id="589" r:id="rId25"/>
    <p:sldId id="590" r:id="rId26"/>
    <p:sldId id="325" r:id="rId27"/>
    <p:sldId id="486" r:id="rId28"/>
    <p:sldId id="328" r:id="rId29"/>
    <p:sldId id="533" r:id="rId30"/>
    <p:sldId id="329" r:id="rId31"/>
    <p:sldId id="335" r:id="rId32"/>
    <p:sldId id="574" r:id="rId33"/>
    <p:sldId id="594" r:id="rId34"/>
    <p:sldId id="505" r:id="rId35"/>
    <p:sldId id="501" r:id="rId36"/>
    <p:sldId id="1494" r:id="rId37"/>
    <p:sldId id="1457" r:id="rId38"/>
    <p:sldId id="1461" r:id="rId39"/>
    <p:sldId id="1503" r:id="rId40"/>
    <p:sldId id="1451" r:id="rId41"/>
    <p:sldId id="1504" r:id="rId42"/>
    <p:sldId id="1511" r:id="rId43"/>
    <p:sldId id="1459" r:id="rId44"/>
    <p:sldId id="1462" r:id="rId45"/>
    <p:sldId id="1485" r:id="rId46"/>
    <p:sldId id="1495" r:id="rId47"/>
    <p:sldId id="1486" r:id="rId48"/>
    <p:sldId id="1497" r:id="rId49"/>
    <p:sldId id="1549" r:id="rId50"/>
    <p:sldId id="1502" r:id="rId51"/>
    <p:sldId id="1517" r:id="rId52"/>
    <p:sldId id="1515" r:id="rId53"/>
    <p:sldId id="400" r:id="rId54"/>
    <p:sldId id="1488" r:id="rId55"/>
    <p:sldId id="1516" r:id="rId56"/>
    <p:sldId id="1509" r:id="rId57"/>
    <p:sldId id="1510" r:id="rId58"/>
    <p:sldId id="1539" r:id="rId59"/>
    <p:sldId id="1538" r:id="rId60"/>
    <p:sldId id="1505" r:id="rId61"/>
    <p:sldId id="1506" r:id="rId62"/>
    <p:sldId id="1507" r:id="rId63"/>
    <p:sldId id="1540" r:id="rId64"/>
    <p:sldId id="601" r:id="rId65"/>
    <p:sldId id="545" r:id="rId66"/>
    <p:sldId id="387" r:id="rId67"/>
    <p:sldId id="519" r:id="rId6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Curtis" initials="RC" lastIdx="1" clrIdx="0">
    <p:extLst>
      <p:ext uri="{19B8F6BF-5375-455C-9EA6-DF929625EA0E}">
        <p15:presenceInfo xmlns:p15="http://schemas.microsoft.com/office/powerpoint/2012/main" userId="b493582a0d5ca0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1242" autoAdjust="0"/>
  </p:normalViewPr>
  <p:slideViewPr>
    <p:cSldViewPr snapToGrid="0">
      <p:cViewPr varScale="1">
        <p:scale>
          <a:sx n="79" d="100"/>
          <a:sy n="79" d="100"/>
        </p:scale>
        <p:origin x="1221" y="45"/>
      </p:cViewPr>
      <p:guideLst>
        <p:guide orient="horz" pos="2160"/>
        <p:guide pos="3840"/>
      </p:guideLst>
    </p:cSldViewPr>
  </p:slideViewPr>
  <p:notesTextViewPr>
    <p:cViewPr>
      <p:scale>
        <a:sx n="3" d="2"/>
        <a:sy n="3" d="2"/>
      </p:scale>
      <p:origin x="0" y="0"/>
    </p:cViewPr>
  </p:notesTextViewPr>
  <p:sorterViewPr>
    <p:cViewPr>
      <p:scale>
        <a:sx n="70" d="100"/>
        <a:sy n="70" d="100"/>
      </p:scale>
      <p:origin x="0" y="-74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77DE5-8AC5-4C93-AB20-ABD82DA958C3}" type="doc">
      <dgm:prSet loTypeId="urn:diagrams.loki3.com/VaryingWidthList" loCatId="list" qsTypeId="urn:microsoft.com/office/officeart/2005/8/quickstyle/simple1" qsCatId="simple" csTypeId="urn:microsoft.com/office/officeart/2005/8/colors/colorful4" csCatId="colorful" phldr="1"/>
      <dgm:spPr/>
    </dgm:pt>
    <dgm:pt modelId="{77B50BCE-E9AF-4E77-9D1E-31B941AC0D5C}">
      <dgm:prSet phldrT="[Text]" custT="1"/>
      <dgm:spPr>
        <a:solidFill>
          <a:srgbClr val="FFCC00"/>
        </a:solidFill>
      </dgm:spPr>
      <dgm:t>
        <a:bodyPr/>
        <a:lstStyle/>
        <a:p>
          <a:r>
            <a:rPr lang="en-US" sz="2000" b="1" dirty="0"/>
            <a:t>Judgment</a:t>
          </a:r>
        </a:p>
      </dgm:t>
    </dgm:pt>
    <dgm:pt modelId="{D3F5409B-5982-40D8-8632-FE2449A54A27}" type="parTrans" cxnId="{07B090FE-28FD-4DD1-898A-7D7272AF3C90}">
      <dgm:prSet/>
      <dgm:spPr/>
      <dgm:t>
        <a:bodyPr/>
        <a:lstStyle/>
        <a:p>
          <a:endParaRPr lang="en-US" sz="800" b="1"/>
        </a:p>
      </dgm:t>
    </dgm:pt>
    <dgm:pt modelId="{487E1950-91A7-479F-8095-E9F98D4EAE98}" type="sibTrans" cxnId="{07B090FE-28FD-4DD1-898A-7D7272AF3C90}">
      <dgm:prSet/>
      <dgm:spPr/>
      <dgm:t>
        <a:bodyPr/>
        <a:lstStyle/>
        <a:p>
          <a:endParaRPr lang="en-US" sz="800" b="1"/>
        </a:p>
      </dgm:t>
    </dgm:pt>
    <dgm:pt modelId="{B15C3D08-CB3E-4EF4-B70C-9BC800FA7DBB}">
      <dgm:prSet phldrT="[Text]" custT="1"/>
      <dgm:spPr>
        <a:solidFill>
          <a:srgbClr val="00B0F0"/>
        </a:solidFill>
      </dgm:spPr>
      <dgm:t>
        <a:bodyPr/>
        <a:lstStyle/>
        <a:p>
          <a:r>
            <a:rPr lang="en-US" sz="2000" b="1" dirty="0"/>
            <a:t>Field Experience</a:t>
          </a:r>
        </a:p>
      </dgm:t>
    </dgm:pt>
    <dgm:pt modelId="{158ED290-8A91-4120-B5D6-9C957E15A5E3}" type="parTrans" cxnId="{3ED84887-1F34-4288-A988-8ED291031139}">
      <dgm:prSet/>
      <dgm:spPr/>
      <dgm:t>
        <a:bodyPr/>
        <a:lstStyle/>
        <a:p>
          <a:endParaRPr lang="en-US" sz="800" b="1"/>
        </a:p>
      </dgm:t>
    </dgm:pt>
    <dgm:pt modelId="{541E0AED-A9AA-43AA-AB9C-8B6A0C6E4A9C}" type="sibTrans" cxnId="{3ED84887-1F34-4288-A988-8ED291031139}">
      <dgm:prSet/>
      <dgm:spPr/>
      <dgm:t>
        <a:bodyPr/>
        <a:lstStyle/>
        <a:p>
          <a:endParaRPr lang="en-US" sz="800" b="1"/>
        </a:p>
      </dgm:t>
    </dgm:pt>
    <dgm:pt modelId="{57350771-8E55-4A0B-8C0A-892D46304C24}">
      <dgm:prSet phldrT="[Text]" custT="1"/>
      <dgm:spPr>
        <a:solidFill>
          <a:srgbClr val="92D050"/>
        </a:solidFill>
      </dgm:spPr>
      <dgm:t>
        <a:bodyPr/>
        <a:lstStyle/>
        <a:p>
          <a:r>
            <a:rPr lang="en-US" sz="2000" b="1" dirty="0"/>
            <a:t>Evaluation</a:t>
          </a:r>
        </a:p>
      </dgm:t>
    </dgm:pt>
    <dgm:pt modelId="{B0512020-4EC2-4555-8B40-4BBCDD7DC344}" type="parTrans" cxnId="{DD818DA7-9DB3-47FC-9A06-1ACDE61151B4}">
      <dgm:prSet/>
      <dgm:spPr/>
      <dgm:t>
        <a:bodyPr/>
        <a:lstStyle/>
        <a:p>
          <a:endParaRPr lang="en-US" sz="800" b="1"/>
        </a:p>
      </dgm:t>
    </dgm:pt>
    <dgm:pt modelId="{17E2D0CF-6B31-4416-99E2-2FCC3C028F7D}" type="sibTrans" cxnId="{DD818DA7-9DB3-47FC-9A06-1ACDE61151B4}">
      <dgm:prSet/>
      <dgm:spPr/>
      <dgm:t>
        <a:bodyPr/>
        <a:lstStyle/>
        <a:p>
          <a:endParaRPr lang="en-US" sz="800" b="1"/>
        </a:p>
      </dgm:t>
    </dgm:pt>
    <dgm:pt modelId="{148DDD26-82A1-4082-B5CA-A45478415497}">
      <dgm:prSet custT="1"/>
      <dgm:spPr>
        <a:solidFill>
          <a:schemeClr val="accent6">
            <a:lumMod val="75000"/>
          </a:schemeClr>
        </a:solidFill>
      </dgm:spPr>
      <dgm:t>
        <a:bodyPr/>
        <a:lstStyle/>
        <a:p>
          <a:r>
            <a:rPr lang="en-US" sz="2000" b="1" dirty="0"/>
            <a:t>Protocols</a:t>
          </a:r>
        </a:p>
      </dgm:t>
    </dgm:pt>
    <dgm:pt modelId="{C05F8596-ED8E-4B60-8D1A-BE27007D6521}" type="parTrans" cxnId="{11EF9FC4-9371-44B4-9EDB-ADCC8B911520}">
      <dgm:prSet/>
      <dgm:spPr/>
      <dgm:t>
        <a:bodyPr/>
        <a:lstStyle/>
        <a:p>
          <a:endParaRPr lang="en-US" sz="800" b="1"/>
        </a:p>
      </dgm:t>
    </dgm:pt>
    <dgm:pt modelId="{309CBE0C-A500-4BB0-A54D-CB7056C99EDC}" type="sibTrans" cxnId="{11EF9FC4-9371-44B4-9EDB-ADCC8B911520}">
      <dgm:prSet/>
      <dgm:spPr/>
      <dgm:t>
        <a:bodyPr/>
        <a:lstStyle/>
        <a:p>
          <a:endParaRPr lang="en-US" sz="800" b="1"/>
        </a:p>
      </dgm:t>
    </dgm:pt>
    <dgm:pt modelId="{CA7B6E69-931D-45CC-BF0A-73372B1E1B2F}">
      <dgm:prSet custT="1"/>
      <dgm:spPr>
        <a:solidFill>
          <a:schemeClr val="tx2">
            <a:lumMod val="75000"/>
          </a:schemeClr>
        </a:solidFill>
      </dgm:spPr>
      <dgm:t>
        <a:bodyPr/>
        <a:lstStyle/>
        <a:p>
          <a:r>
            <a:rPr lang="en-US" sz="2000" b="1" dirty="0"/>
            <a:t>Training</a:t>
          </a:r>
        </a:p>
      </dgm:t>
    </dgm:pt>
    <dgm:pt modelId="{E678445A-6DDC-4DA8-AF46-9FBA6276ECB3}" type="parTrans" cxnId="{BCCB90D3-BD37-4B65-932D-307BBFF060EC}">
      <dgm:prSet/>
      <dgm:spPr/>
      <dgm:t>
        <a:bodyPr/>
        <a:lstStyle/>
        <a:p>
          <a:endParaRPr lang="en-US" sz="800" b="1"/>
        </a:p>
      </dgm:t>
    </dgm:pt>
    <dgm:pt modelId="{0B1D2F60-C3BA-4624-9FD9-A6B8AA23EBA1}" type="sibTrans" cxnId="{BCCB90D3-BD37-4B65-932D-307BBFF060EC}">
      <dgm:prSet/>
      <dgm:spPr/>
      <dgm:t>
        <a:bodyPr/>
        <a:lstStyle/>
        <a:p>
          <a:endParaRPr lang="en-US" sz="800" b="1"/>
        </a:p>
      </dgm:t>
    </dgm:pt>
    <dgm:pt modelId="{276AD9D7-D084-4D29-B7F9-484BB26E59C2}" type="pres">
      <dgm:prSet presAssocID="{38277DE5-8AC5-4C93-AB20-ABD82DA958C3}" presName="Name0" presStyleCnt="0">
        <dgm:presLayoutVars>
          <dgm:resizeHandles/>
        </dgm:presLayoutVars>
      </dgm:prSet>
      <dgm:spPr/>
    </dgm:pt>
    <dgm:pt modelId="{E4EB9C29-8DC8-4AC8-A0C1-90FE745D33BF}" type="pres">
      <dgm:prSet presAssocID="{77B50BCE-E9AF-4E77-9D1E-31B941AC0D5C}" presName="text" presStyleLbl="node1" presStyleIdx="0" presStyleCnt="5" custScaleX="210455" custScaleY="56787">
        <dgm:presLayoutVars>
          <dgm:bulletEnabled val="1"/>
        </dgm:presLayoutVars>
      </dgm:prSet>
      <dgm:spPr/>
    </dgm:pt>
    <dgm:pt modelId="{A86D1DEF-FAB8-41D5-A564-94B14B800327}" type="pres">
      <dgm:prSet presAssocID="{487E1950-91A7-479F-8095-E9F98D4EAE98}" presName="space" presStyleCnt="0"/>
      <dgm:spPr/>
    </dgm:pt>
    <dgm:pt modelId="{A442ECB0-0EA4-48C2-94FF-A2C4011EC4C3}" type="pres">
      <dgm:prSet presAssocID="{B15C3D08-CB3E-4EF4-B70C-9BC800FA7DBB}" presName="text" presStyleLbl="node1" presStyleIdx="1" presStyleCnt="5" custScaleX="132316" custScaleY="41403">
        <dgm:presLayoutVars>
          <dgm:bulletEnabled val="1"/>
        </dgm:presLayoutVars>
      </dgm:prSet>
      <dgm:spPr/>
    </dgm:pt>
    <dgm:pt modelId="{4155D2FB-E2CB-4FCB-9798-B5620257832A}" type="pres">
      <dgm:prSet presAssocID="{541E0AED-A9AA-43AA-AB9C-8B6A0C6E4A9C}" presName="space" presStyleCnt="0"/>
      <dgm:spPr/>
    </dgm:pt>
    <dgm:pt modelId="{07F19E9D-A7F0-46E1-B96B-7B6B2783D082}" type="pres">
      <dgm:prSet presAssocID="{148DDD26-82A1-4082-B5CA-A45478415497}" presName="text" presStyleLbl="node1" presStyleIdx="2" presStyleCnt="5" custScaleX="223122">
        <dgm:presLayoutVars>
          <dgm:bulletEnabled val="1"/>
        </dgm:presLayoutVars>
      </dgm:prSet>
      <dgm:spPr/>
    </dgm:pt>
    <dgm:pt modelId="{435837A9-25B7-45AF-8489-FA0D271BC7C2}" type="pres">
      <dgm:prSet presAssocID="{309CBE0C-A500-4BB0-A54D-CB7056C99EDC}" presName="space" presStyleCnt="0"/>
      <dgm:spPr/>
    </dgm:pt>
    <dgm:pt modelId="{13642CD3-9E3B-49A5-9C85-2A55A6064171}" type="pres">
      <dgm:prSet presAssocID="{57350771-8E55-4A0B-8C0A-892D46304C24}" presName="text" presStyleLbl="node1" presStyleIdx="3" presStyleCnt="5" custScaleX="199635" custScaleY="46163">
        <dgm:presLayoutVars>
          <dgm:bulletEnabled val="1"/>
        </dgm:presLayoutVars>
      </dgm:prSet>
      <dgm:spPr/>
    </dgm:pt>
    <dgm:pt modelId="{A16F9532-3166-437C-8C45-23DAFEC868AF}" type="pres">
      <dgm:prSet presAssocID="{17E2D0CF-6B31-4416-99E2-2FCC3C028F7D}" presName="space" presStyleCnt="0"/>
      <dgm:spPr/>
    </dgm:pt>
    <dgm:pt modelId="{9BA966A6-0415-487E-84BC-580BD63D537F}" type="pres">
      <dgm:prSet presAssocID="{CA7B6E69-931D-45CC-BF0A-73372B1E1B2F}" presName="text" presStyleLbl="node1" presStyleIdx="4" presStyleCnt="5" custScaleX="252871" custScaleY="93825">
        <dgm:presLayoutVars>
          <dgm:bulletEnabled val="1"/>
        </dgm:presLayoutVars>
      </dgm:prSet>
      <dgm:spPr/>
    </dgm:pt>
  </dgm:ptLst>
  <dgm:cxnLst>
    <dgm:cxn modelId="{EF62E524-9739-4FA8-A8E9-CA0C76B8955D}" type="presOf" srcId="{57350771-8E55-4A0B-8C0A-892D46304C24}" destId="{13642CD3-9E3B-49A5-9C85-2A55A6064171}" srcOrd="0" destOrd="0" presId="urn:diagrams.loki3.com/VaryingWidthList"/>
    <dgm:cxn modelId="{3EC02635-FDBE-4CEE-802F-F546F1D18ED9}" type="presOf" srcId="{38277DE5-8AC5-4C93-AB20-ABD82DA958C3}" destId="{276AD9D7-D084-4D29-B7F9-484BB26E59C2}" srcOrd="0" destOrd="0" presId="urn:diagrams.loki3.com/VaryingWidthList"/>
    <dgm:cxn modelId="{27FE8759-2FFF-4F09-B3FB-2C579884FE09}" type="presOf" srcId="{B15C3D08-CB3E-4EF4-B70C-9BC800FA7DBB}" destId="{A442ECB0-0EA4-48C2-94FF-A2C4011EC4C3}" srcOrd="0" destOrd="0" presId="urn:diagrams.loki3.com/VaryingWidthList"/>
    <dgm:cxn modelId="{7F848982-23E7-455D-A253-A5D2865CE739}" type="presOf" srcId="{CA7B6E69-931D-45CC-BF0A-73372B1E1B2F}" destId="{9BA966A6-0415-487E-84BC-580BD63D537F}" srcOrd="0" destOrd="0" presId="urn:diagrams.loki3.com/VaryingWidthList"/>
    <dgm:cxn modelId="{3ED84887-1F34-4288-A988-8ED291031139}" srcId="{38277DE5-8AC5-4C93-AB20-ABD82DA958C3}" destId="{B15C3D08-CB3E-4EF4-B70C-9BC800FA7DBB}" srcOrd="1" destOrd="0" parTransId="{158ED290-8A91-4120-B5D6-9C957E15A5E3}" sibTransId="{541E0AED-A9AA-43AA-AB9C-8B6A0C6E4A9C}"/>
    <dgm:cxn modelId="{83FDF491-5681-43A0-A345-F3CD087B94CE}" type="presOf" srcId="{77B50BCE-E9AF-4E77-9D1E-31B941AC0D5C}" destId="{E4EB9C29-8DC8-4AC8-A0C1-90FE745D33BF}" srcOrd="0" destOrd="0" presId="urn:diagrams.loki3.com/VaryingWidthList"/>
    <dgm:cxn modelId="{DD818DA7-9DB3-47FC-9A06-1ACDE61151B4}" srcId="{38277DE5-8AC5-4C93-AB20-ABD82DA958C3}" destId="{57350771-8E55-4A0B-8C0A-892D46304C24}" srcOrd="3" destOrd="0" parTransId="{B0512020-4EC2-4555-8B40-4BBCDD7DC344}" sibTransId="{17E2D0CF-6B31-4416-99E2-2FCC3C028F7D}"/>
    <dgm:cxn modelId="{11EF9FC4-9371-44B4-9EDB-ADCC8B911520}" srcId="{38277DE5-8AC5-4C93-AB20-ABD82DA958C3}" destId="{148DDD26-82A1-4082-B5CA-A45478415497}" srcOrd="2" destOrd="0" parTransId="{C05F8596-ED8E-4B60-8D1A-BE27007D6521}" sibTransId="{309CBE0C-A500-4BB0-A54D-CB7056C99EDC}"/>
    <dgm:cxn modelId="{C30442C5-18DB-4DE5-A655-513EC88D7FD4}" type="presOf" srcId="{148DDD26-82A1-4082-B5CA-A45478415497}" destId="{07F19E9D-A7F0-46E1-B96B-7B6B2783D082}" srcOrd="0" destOrd="0" presId="urn:diagrams.loki3.com/VaryingWidthList"/>
    <dgm:cxn modelId="{BCCB90D3-BD37-4B65-932D-307BBFF060EC}" srcId="{38277DE5-8AC5-4C93-AB20-ABD82DA958C3}" destId="{CA7B6E69-931D-45CC-BF0A-73372B1E1B2F}" srcOrd="4" destOrd="0" parTransId="{E678445A-6DDC-4DA8-AF46-9FBA6276ECB3}" sibTransId="{0B1D2F60-C3BA-4624-9FD9-A6B8AA23EBA1}"/>
    <dgm:cxn modelId="{07B090FE-28FD-4DD1-898A-7D7272AF3C90}" srcId="{38277DE5-8AC5-4C93-AB20-ABD82DA958C3}" destId="{77B50BCE-E9AF-4E77-9D1E-31B941AC0D5C}" srcOrd="0" destOrd="0" parTransId="{D3F5409B-5982-40D8-8632-FE2449A54A27}" sibTransId="{487E1950-91A7-479F-8095-E9F98D4EAE98}"/>
    <dgm:cxn modelId="{9CC7EAB1-332C-47CF-B480-31AD27BE8242}" type="presParOf" srcId="{276AD9D7-D084-4D29-B7F9-484BB26E59C2}" destId="{E4EB9C29-8DC8-4AC8-A0C1-90FE745D33BF}" srcOrd="0" destOrd="0" presId="urn:diagrams.loki3.com/VaryingWidthList"/>
    <dgm:cxn modelId="{0BAA1F10-4722-46DD-86C1-9F444847EBF5}" type="presParOf" srcId="{276AD9D7-D084-4D29-B7F9-484BB26E59C2}" destId="{A86D1DEF-FAB8-41D5-A564-94B14B800327}" srcOrd="1" destOrd="0" presId="urn:diagrams.loki3.com/VaryingWidthList"/>
    <dgm:cxn modelId="{72F69F17-B6D2-4D9B-9539-A3C2B0148A29}" type="presParOf" srcId="{276AD9D7-D084-4D29-B7F9-484BB26E59C2}" destId="{A442ECB0-0EA4-48C2-94FF-A2C4011EC4C3}" srcOrd="2" destOrd="0" presId="urn:diagrams.loki3.com/VaryingWidthList"/>
    <dgm:cxn modelId="{67334A5B-F96F-447C-A53F-59E66EA1F382}" type="presParOf" srcId="{276AD9D7-D084-4D29-B7F9-484BB26E59C2}" destId="{4155D2FB-E2CB-4FCB-9798-B5620257832A}" srcOrd="3" destOrd="0" presId="urn:diagrams.loki3.com/VaryingWidthList"/>
    <dgm:cxn modelId="{1559E5F4-1B7E-4B66-B0A7-FC5AA8F1E62D}" type="presParOf" srcId="{276AD9D7-D084-4D29-B7F9-484BB26E59C2}" destId="{07F19E9D-A7F0-46E1-B96B-7B6B2783D082}" srcOrd="4" destOrd="0" presId="urn:diagrams.loki3.com/VaryingWidthList"/>
    <dgm:cxn modelId="{12ACEABD-C88E-4C2D-8F4E-4D1A66C7BBF9}" type="presParOf" srcId="{276AD9D7-D084-4D29-B7F9-484BB26E59C2}" destId="{435837A9-25B7-45AF-8489-FA0D271BC7C2}" srcOrd="5" destOrd="0" presId="urn:diagrams.loki3.com/VaryingWidthList"/>
    <dgm:cxn modelId="{92F314A9-E336-4438-86D9-C5D30305410D}" type="presParOf" srcId="{276AD9D7-D084-4D29-B7F9-484BB26E59C2}" destId="{13642CD3-9E3B-49A5-9C85-2A55A6064171}" srcOrd="6" destOrd="0" presId="urn:diagrams.loki3.com/VaryingWidthList"/>
    <dgm:cxn modelId="{48042B94-F5C3-45E0-84F1-FE78BABD574D}" type="presParOf" srcId="{276AD9D7-D084-4D29-B7F9-484BB26E59C2}" destId="{A16F9532-3166-437C-8C45-23DAFEC868AF}" srcOrd="7" destOrd="0" presId="urn:diagrams.loki3.com/VaryingWidthList"/>
    <dgm:cxn modelId="{078D0051-65E4-4EA4-B095-19CB5ED63472}" type="presParOf" srcId="{276AD9D7-D084-4D29-B7F9-484BB26E59C2}" destId="{9BA966A6-0415-487E-84BC-580BD63D537F}"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277DE5-8AC5-4C93-AB20-ABD82DA958C3}" type="doc">
      <dgm:prSet loTypeId="urn:diagrams.loki3.com/VaryingWidthList" loCatId="list" qsTypeId="urn:microsoft.com/office/officeart/2005/8/quickstyle/simple1" qsCatId="simple" csTypeId="urn:microsoft.com/office/officeart/2005/8/colors/colorful4" csCatId="colorful" phldr="1"/>
      <dgm:spPr/>
    </dgm:pt>
    <dgm:pt modelId="{77B50BCE-E9AF-4E77-9D1E-31B941AC0D5C}">
      <dgm:prSet phldrT="[Text]" custT="1"/>
      <dgm:spPr>
        <a:solidFill>
          <a:srgbClr val="FFCC00"/>
        </a:solidFill>
      </dgm:spPr>
      <dgm:t>
        <a:bodyPr/>
        <a:lstStyle/>
        <a:p>
          <a:r>
            <a:rPr lang="en-US" sz="2000" b="1" dirty="0"/>
            <a:t>Judgment</a:t>
          </a:r>
        </a:p>
      </dgm:t>
    </dgm:pt>
    <dgm:pt modelId="{D3F5409B-5982-40D8-8632-FE2449A54A27}" type="parTrans" cxnId="{07B090FE-28FD-4DD1-898A-7D7272AF3C90}">
      <dgm:prSet/>
      <dgm:spPr/>
      <dgm:t>
        <a:bodyPr/>
        <a:lstStyle/>
        <a:p>
          <a:endParaRPr lang="en-US" sz="800" b="1"/>
        </a:p>
      </dgm:t>
    </dgm:pt>
    <dgm:pt modelId="{487E1950-91A7-479F-8095-E9F98D4EAE98}" type="sibTrans" cxnId="{07B090FE-28FD-4DD1-898A-7D7272AF3C90}">
      <dgm:prSet/>
      <dgm:spPr/>
      <dgm:t>
        <a:bodyPr/>
        <a:lstStyle/>
        <a:p>
          <a:endParaRPr lang="en-US" sz="800" b="1"/>
        </a:p>
      </dgm:t>
    </dgm:pt>
    <dgm:pt modelId="{B15C3D08-CB3E-4EF4-B70C-9BC800FA7DBB}">
      <dgm:prSet phldrT="[Text]" custT="1"/>
      <dgm:spPr>
        <a:solidFill>
          <a:srgbClr val="00B0F0"/>
        </a:solidFill>
      </dgm:spPr>
      <dgm:t>
        <a:bodyPr/>
        <a:lstStyle/>
        <a:p>
          <a:r>
            <a:rPr lang="en-US" sz="2000" b="1" dirty="0"/>
            <a:t>Field Experience</a:t>
          </a:r>
        </a:p>
      </dgm:t>
    </dgm:pt>
    <dgm:pt modelId="{158ED290-8A91-4120-B5D6-9C957E15A5E3}" type="parTrans" cxnId="{3ED84887-1F34-4288-A988-8ED291031139}">
      <dgm:prSet/>
      <dgm:spPr/>
      <dgm:t>
        <a:bodyPr/>
        <a:lstStyle/>
        <a:p>
          <a:endParaRPr lang="en-US" sz="800" b="1"/>
        </a:p>
      </dgm:t>
    </dgm:pt>
    <dgm:pt modelId="{541E0AED-A9AA-43AA-AB9C-8B6A0C6E4A9C}" type="sibTrans" cxnId="{3ED84887-1F34-4288-A988-8ED291031139}">
      <dgm:prSet/>
      <dgm:spPr/>
      <dgm:t>
        <a:bodyPr/>
        <a:lstStyle/>
        <a:p>
          <a:endParaRPr lang="en-US" sz="800" b="1"/>
        </a:p>
      </dgm:t>
    </dgm:pt>
    <dgm:pt modelId="{57350771-8E55-4A0B-8C0A-892D46304C24}">
      <dgm:prSet phldrT="[Text]" custT="1"/>
      <dgm:spPr>
        <a:solidFill>
          <a:srgbClr val="92D050"/>
        </a:solidFill>
      </dgm:spPr>
      <dgm:t>
        <a:bodyPr/>
        <a:lstStyle/>
        <a:p>
          <a:r>
            <a:rPr lang="en-US" sz="2000" b="1" dirty="0"/>
            <a:t>Evaluation</a:t>
          </a:r>
        </a:p>
      </dgm:t>
    </dgm:pt>
    <dgm:pt modelId="{B0512020-4EC2-4555-8B40-4BBCDD7DC344}" type="parTrans" cxnId="{DD818DA7-9DB3-47FC-9A06-1ACDE61151B4}">
      <dgm:prSet/>
      <dgm:spPr/>
      <dgm:t>
        <a:bodyPr/>
        <a:lstStyle/>
        <a:p>
          <a:endParaRPr lang="en-US" sz="800" b="1"/>
        </a:p>
      </dgm:t>
    </dgm:pt>
    <dgm:pt modelId="{17E2D0CF-6B31-4416-99E2-2FCC3C028F7D}" type="sibTrans" cxnId="{DD818DA7-9DB3-47FC-9A06-1ACDE61151B4}">
      <dgm:prSet/>
      <dgm:spPr/>
      <dgm:t>
        <a:bodyPr/>
        <a:lstStyle/>
        <a:p>
          <a:endParaRPr lang="en-US" sz="800" b="1"/>
        </a:p>
      </dgm:t>
    </dgm:pt>
    <dgm:pt modelId="{148DDD26-82A1-4082-B5CA-A45478415497}">
      <dgm:prSet custT="1"/>
      <dgm:spPr>
        <a:solidFill>
          <a:schemeClr val="accent6">
            <a:lumMod val="75000"/>
          </a:schemeClr>
        </a:solidFill>
      </dgm:spPr>
      <dgm:t>
        <a:bodyPr/>
        <a:lstStyle/>
        <a:p>
          <a:r>
            <a:rPr lang="en-US" sz="2000" b="1" dirty="0"/>
            <a:t>Protocols</a:t>
          </a:r>
        </a:p>
      </dgm:t>
    </dgm:pt>
    <dgm:pt modelId="{C05F8596-ED8E-4B60-8D1A-BE27007D6521}" type="parTrans" cxnId="{11EF9FC4-9371-44B4-9EDB-ADCC8B911520}">
      <dgm:prSet/>
      <dgm:spPr/>
      <dgm:t>
        <a:bodyPr/>
        <a:lstStyle/>
        <a:p>
          <a:endParaRPr lang="en-US" sz="800" b="1"/>
        </a:p>
      </dgm:t>
    </dgm:pt>
    <dgm:pt modelId="{309CBE0C-A500-4BB0-A54D-CB7056C99EDC}" type="sibTrans" cxnId="{11EF9FC4-9371-44B4-9EDB-ADCC8B911520}">
      <dgm:prSet/>
      <dgm:spPr/>
      <dgm:t>
        <a:bodyPr/>
        <a:lstStyle/>
        <a:p>
          <a:endParaRPr lang="en-US" sz="800" b="1"/>
        </a:p>
      </dgm:t>
    </dgm:pt>
    <dgm:pt modelId="{CA7B6E69-931D-45CC-BF0A-73372B1E1B2F}">
      <dgm:prSet custT="1"/>
      <dgm:spPr>
        <a:solidFill>
          <a:schemeClr val="tx2">
            <a:lumMod val="75000"/>
          </a:schemeClr>
        </a:solidFill>
      </dgm:spPr>
      <dgm:t>
        <a:bodyPr/>
        <a:lstStyle/>
        <a:p>
          <a:r>
            <a:rPr lang="en-US" sz="2000" b="1" dirty="0"/>
            <a:t>Training</a:t>
          </a:r>
        </a:p>
      </dgm:t>
    </dgm:pt>
    <dgm:pt modelId="{E678445A-6DDC-4DA8-AF46-9FBA6276ECB3}" type="parTrans" cxnId="{BCCB90D3-BD37-4B65-932D-307BBFF060EC}">
      <dgm:prSet/>
      <dgm:spPr/>
      <dgm:t>
        <a:bodyPr/>
        <a:lstStyle/>
        <a:p>
          <a:endParaRPr lang="en-US" sz="800" b="1"/>
        </a:p>
      </dgm:t>
    </dgm:pt>
    <dgm:pt modelId="{0B1D2F60-C3BA-4624-9FD9-A6B8AA23EBA1}" type="sibTrans" cxnId="{BCCB90D3-BD37-4B65-932D-307BBFF060EC}">
      <dgm:prSet/>
      <dgm:spPr/>
      <dgm:t>
        <a:bodyPr/>
        <a:lstStyle/>
        <a:p>
          <a:endParaRPr lang="en-US" sz="800" b="1"/>
        </a:p>
      </dgm:t>
    </dgm:pt>
    <dgm:pt modelId="{276AD9D7-D084-4D29-B7F9-484BB26E59C2}" type="pres">
      <dgm:prSet presAssocID="{38277DE5-8AC5-4C93-AB20-ABD82DA958C3}" presName="Name0" presStyleCnt="0">
        <dgm:presLayoutVars>
          <dgm:resizeHandles/>
        </dgm:presLayoutVars>
      </dgm:prSet>
      <dgm:spPr/>
    </dgm:pt>
    <dgm:pt modelId="{E4EB9C29-8DC8-4AC8-A0C1-90FE745D33BF}" type="pres">
      <dgm:prSet presAssocID="{77B50BCE-E9AF-4E77-9D1E-31B941AC0D5C}" presName="text" presStyleLbl="node1" presStyleIdx="0" presStyleCnt="5" custScaleX="210455" custScaleY="111066">
        <dgm:presLayoutVars>
          <dgm:bulletEnabled val="1"/>
        </dgm:presLayoutVars>
      </dgm:prSet>
      <dgm:spPr/>
    </dgm:pt>
    <dgm:pt modelId="{A86D1DEF-FAB8-41D5-A564-94B14B800327}" type="pres">
      <dgm:prSet presAssocID="{487E1950-91A7-479F-8095-E9F98D4EAE98}" presName="space" presStyleCnt="0"/>
      <dgm:spPr/>
    </dgm:pt>
    <dgm:pt modelId="{A442ECB0-0EA4-48C2-94FF-A2C4011EC4C3}" type="pres">
      <dgm:prSet presAssocID="{B15C3D08-CB3E-4EF4-B70C-9BC800FA7DBB}" presName="text" presStyleLbl="node1" presStyleIdx="1" presStyleCnt="5" custScaleX="192868" custScaleY="106980">
        <dgm:presLayoutVars>
          <dgm:bulletEnabled val="1"/>
        </dgm:presLayoutVars>
      </dgm:prSet>
      <dgm:spPr/>
    </dgm:pt>
    <dgm:pt modelId="{4155D2FB-E2CB-4FCB-9798-B5620257832A}" type="pres">
      <dgm:prSet presAssocID="{541E0AED-A9AA-43AA-AB9C-8B6A0C6E4A9C}" presName="space" presStyleCnt="0"/>
      <dgm:spPr/>
    </dgm:pt>
    <dgm:pt modelId="{07F19E9D-A7F0-46E1-B96B-7B6B2783D082}" type="pres">
      <dgm:prSet presAssocID="{148DDD26-82A1-4082-B5CA-A45478415497}" presName="text" presStyleLbl="node1" presStyleIdx="2" presStyleCnt="5" custScaleX="223122" custScaleY="79020">
        <dgm:presLayoutVars>
          <dgm:bulletEnabled val="1"/>
        </dgm:presLayoutVars>
      </dgm:prSet>
      <dgm:spPr/>
    </dgm:pt>
    <dgm:pt modelId="{435837A9-25B7-45AF-8489-FA0D271BC7C2}" type="pres">
      <dgm:prSet presAssocID="{309CBE0C-A500-4BB0-A54D-CB7056C99EDC}" presName="space" presStyleCnt="0"/>
      <dgm:spPr/>
    </dgm:pt>
    <dgm:pt modelId="{13642CD3-9E3B-49A5-9C85-2A55A6064171}" type="pres">
      <dgm:prSet presAssocID="{57350771-8E55-4A0B-8C0A-892D46304C24}" presName="text" presStyleLbl="node1" presStyleIdx="3" presStyleCnt="5" custScaleX="199635" custScaleY="64271">
        <dgm:presLayoutVars>
          <dgm:bulletEnabled val="1"/>
        </dgm:presLayoutVars>
      </dgm:prSet>
      <dgm:spPr/>
    </dgm:pt>
    <dgm:pt modelId="{A16F9532-3166-437C-8C45-23DAFEC868AF}" type="pres">
      <dgm:prSet presAssocID="{17E2D0CF-6B31-4416-99E2-2FCC3C028F7D}" presName="space" presStyleCnt="0"/>
      <dgm:spPr/>
    </dgm:pt>
    <dgm:pt modelId="{9BA966A6-0415-487E-84BC-580BD63D537F}" type="pres">
      <dgm:prSet presAssocID="{CA7B6E69-931D-45CC-BF0A-73372B1E1B2F}" presName="text" presStyleLbl="node1" presStyleIdx="4" presStyleCnt="5" custScaleX="252871" custScaleY="136239">
        <dgm:presLayoutVars>
          <dgm:bulletEnabled val="1"/>
        </dgm:presLayoutVars>
      </dgm:prSet>
      <dgm:spPr/>
    </dgm:pt>
  </dgm:ptLst>
  <dgm:cxnLst>
    <dgm:cxn modelId="{EF62E524-9739-4FA8-A8E9-CA0C76B8955D}" type="presOf" srcId="{57350771-8E55-4A0B-8C0A-892D46304C24}" destId="{13642CD3-9E3B-49A5-9C85-2A55A6064171}" srcOrd="0" destOrd="0" presId="urn:diagrams.loki3.com/VaryingWidthList"/>
    <dgm:cxn modelId="{3EC02635-FDBE-4CEE-802F-F546F1D18ED9}" type="presOf" srcId="{38277DE5-8AC5-4C93-AB20-ABD82DA958C3}" destId="{276AD9D7-D084-4D29-B7F9-484BB26E59C2}" srcOrd="0" destOrd="0" presId="urn:diagrams.loki3.com/VaryingWidthList"/>
    <dgm:cxn modelId="{27FE8759-2FFF-4F09-B3FB-2C579884FE09}" type="presOf" srcId="{B15C3D08-CB3E-4EF4-B70C-9BC800FA7DBB}" destId="{A442ECB0-0EA4-48C2-94FF-A2C4011EC4C3}" srcOrd="0" destOrd="0" presId="urn:diagrams.loki3.com/VaryingWidthList"/>
    <dgm:cxn modelId="{7F848982-23E7-455D-A253-A5D2865CE739}" type="presOf" srcId="{CA7B6E69-931D-45CC-BF0A-73372B1E1B2F}" destId="{9BA966A6-0415-487E-84BC-580BD63D537F}" srcOrd="0" destOrd="0" presId="urn:diagrams.loki3.com/VaryingWidthList"/>
    <dgm:cxn modelId="{3ED84887-1F34-4288-A988-8ED291031139}" srcId="{38277DE5-8AC5-4C93-AB20-ABD82DA958C3}" destId="{B15C3D08-CB3E-4EF4-B70C-9BC800FA7DBB}" srcOrd="1" destOrd="0" parTransId="{158ED290-8A91-4120-B5D6-9C957E15A5E3}" sibTransId="{541E0AED-A9AA-43AA-AB9C-8B6A0C6E4A9C}"/>
    <dgm:cxn modelId="{83FDF491-5681-43A0-A345-F3CD087B94CE}" type="presOf" srcId="{77B50BCE-E9AF-4E77-9D1E-31B941AC0D5C}" destId="{E4EB9C29-8DC8-4AC8-A0C1-90FE745D33BF}" srcOrd="0" destOrd="0" presId="urn:diagrams.loki3.com/VaryingWidthList"/>
    <dgm:cxn modelId="{DD818DA7-9DB3-47FC-9A06-1ACDE61151B4}" srcId="{38277DE5-8AC5-4C93-AB20-ABD82DA958C3}" destId="{57350771-8E55-4A0B-8C0A-892D46304C24}" srcOrd="3" destOrd="0" parTransId="{B0512020-4EC2-4555-8B40-4BBCDD7DC344}" sibTransId="{17E2D0CF-6B31-4416-99E2-2FCC3C028F7D}"/>
    <dgm:cxn modelId="{11EF9FC4-9371-44B4-9EDB-ADCC8B911520}" srcId="{38277DE5-8AC5-4C93-AB20-ABD82DA958C3}" destId="{148DDD26-82A1-4082-B5CA-A45478415497}" srcOrd="2" destOrd="0" parTransId="{C05F8596-ED8E-4B60-8D1A-BE27007D6521}" sibTransId="{309CBE0C-A500-4BB0-A54D-CB7056C99EDC}"/>
    <dgm:cxn modelId="{C30442C5-18DB-4DE5-A655-513EC88D7FD4}" type="presOf" srcId="{148DDD26-82A1-4082-B5CA-A45478415497}" destId="{07F19E9D-A7F0-46E1-B96B-7B6B2783D082}" srcOrd="0" destOrd="0" presId="urn:diagrams.loki3.com/VaryingWidthList"/>
    <dgm:cxn modelId="{BCCB90D3-BD37-4B65-932D-307BBFF060EC}" srcId="{38277DE5-8AC5-4C93-AB20-ABD82DA958C3}" destId="{CA7B6E69-931D-45CC-BF0A-73372B1E1B2F}" srcOrd="4" destOrd="0" parTransId="{E678445A-6DDC-4DA8-AF46-9FBA6276ECB3}" sibTransId="{0B1D2F60-C3BA-4624-9FD9-A6B8AA23EBA1}"/>
    <dgm:cxn modelId="{07B090FE-28FD-4DD1-898A-7D7272AF3C90}" srcId="{38277DE5-8AC5-4C93-AB20-ABD82DA958C3}" destId="{77B50BCE-E9AF-4E77-9D1E-31B941AC0D5C}" srcOrd="0" destOrd="0" parTransId="{D3F5409B-5982-40D8-8632-FE2449A54A27}" sibTransId="{487E1950-91A7-479F-8095-E9F98D4EAE98}"/>
    <dgm:cxn modelId="{9CC7EAB1-332C-47CF-B480-31AD27BE8242}" type="presParOf" srcId="{276AD9D7-D084-4D29-B7F9-484BB26E59C2}" destId="{E4EB9C29-8DC8-4AC8-A0C1-90FE745D33BF}" srcOrd="0" destOrd="0" presId="urn:diagrams.loki3.com/VaryingWidthList"/>
    <dgm:cxn modelId="{0BAA1F10-4722-46DD-86C1-9F444847EBF5}" type="presParOf" srcId="{276AD9D7-D084-4D29-B7F9-484BB26E59C2}" destId="{A86D1DEF-FAB8-41D5-A564-94B14B800327}" srcOrd="1" destOrd="0" presId="urn:diagrams.loki3.com/VaryingWidthList"/>
    <dgm:cxn modelId="{72F69F17-B6D2-4D9B-9539-A3C2B0148A29}" type="presParOf" srcId="{276AD9D7-D084-4D29-B7F9-484BB26E59C2}" destId="{A442ECB0-0EA4-48C2-94FF-A2C4011EC4C3}" srcOrd="2" destOrd="0" presId="urn:diagrams.loki3.com/VaryingWidthList"/>
    <dgm:cxn modelId="{67334A5B-F96F-447C-A53F-59E66EA1F382}" type="presParOf" srcId="{276AD9D7-D084-4D29-B7F9-484BB26E59C2}" destId="{4155D2FB-E2CB-4FCB-9798-B5620257832A}" srcOrd="3" destOrd="0" presId="urn:diagrams.loki3.com/VaryingWidthList"/>
    <dgm:cxn modelId="{1559E5F4-1B7E-4B66-B0A7-FC5AA8F1E62D}" type="presParOf" srcId="{276AD9D7-D084-4D29-B7F9-484BB26E59C2}" destId="{07F19E9D-A7F0-46E1-B96B-7B6B2783D082}" srcOrd="4" destOrd="0" presId="urn:diagrams.loki3.com/VaryingWidthList"/>
    <dgm:cxn modelId="{12ACEABD-C88E-4C2D-8F4E-4D1A66C7BBF9}" type="presParOf" srcId="{276AD9D7-D084-4D29-B7F9-484BB26E59C2}" destId="{435837A9-25B7-45AF-8489-FA0D271BC7C2}" srcOrd="5" destOrd="0" presId="urn:diagrams.loki3.com/VaryingWidthList"/>
    <dgm:cxn modelId="{92F314A9-E336-4438-86D9-C5D30305410D}" type="presParOf" srcId="{276AD9D7-D084-4D29-B7F9-484BB26E59C2}" destId="{13642CD3-9E3B-49A5-9C85-2A55A6064171}" srcOrd="6" destOrd="0" presId="urn:diagrams.loki3.com/VaryingWidthList"/>
    <dgm:cxn modelId="{48042B94-F5C3-45E0-84F1-FE78BABD574D}" type="presParOf" srcId="{276AD9D7-D084-4D29-B7F9-484BB26E59C2}" destId="{A16F9532-3166-437C-8C45-23DAFEC868AF}" srcOrd="7" destOrd="0" presId="urn:diagrams.loki3.com/VaryingWidthList"/>
    <dgm:cxn modelId="{078D0051-65E4-4EA4-B095-19CB5ED63472}" type="presParOf" srcId="{276AD9D7-D084-4D29-B7F9-484BB26E59C2}" destId="{9BA966A6-0415-487E-84BC-580BD63D537F}" srcOrd="8"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277DE5-8AC5-4C93-AB20-ABD82DA958C3}" type="doc">
      <dgm:prSet loTypeId="urn:diagrams.loki3.com/VaryingWidthList" loCatId="list" qsTypeId="urn:microsoft.com/office/officeart/2005/8/quickstyle/simple1" qsCatId="simple" csTypeId="urn:microsoft.com/office/officeart/2005/8/colors/colorful4" csCatId="colorful" phldr="1"/>
      <dgm:spPr/>
    </dgm:pt>
    <dgm:pt modelId="{77B50BCE-E9AF-4E77-9D1E-31B941AC0D5C}">
      <dgm:prSet phldrT="[Text]" custT="1"/>
      <dgm:spPr>
        <a:solidFill>
          <a:srgbClr val="FFCC00"/>
        </a:solidFill>
      </dgm:spPr>
      <dgm:t>
        <a:bodyPr/>
        <a:lstStyle/>
        <a:p>
          <a:r>
            <a:rPr lang="en-US" sz="2000" b="1" dirty="0"/>
            <a:t>Judgment</a:t>
          </a:r>
        </a:p>
      </dgm:t>
    </dgm:pt>
    <dgm:pt modelId="{D3F5409B-5982-40D8-8632-FE2449A54A27}" type="parTrans" cxnId="{07B090FE-28FD-4DD1-898A-7D7272AF3C90}">
      <dgm:prSet/>
      <dgm:spPr/>
      <dgm:t>
        <a:bodyPr/>
        <a:lstStyle/>
        <a:p>
          <a:endParaRPr lang="en-US" sz="800" b="1"/>
        </a:p>
      </dgm:t>
    </dgm:pt>
    <dgm:pt modelId="{487E1950-91A7-479F-8095-E9F98D4EAE98}" type="sibTrans" cxnId="{07B090FE-28FD-4DD1-898A-7D7272AF3C90}">
      <dgm:prSet/>
      <dgm:spPr/>
      <dgm:t>
        <a:bodyPr/>
        <a:lstStyle/>
        <a:p>
          <a:endParaRPr lang="en-US" sz="800" b="1"/>
        </a:p>
      </dgm:t>
    </dgm:pt>
    <dgm:pt modelId="{B15C3D08-CB3E-4EF4-B70C-9BC800FA7DBB}">
      <dgm:prSet phldrT="[Text]" custT="1"/>
      <dgm:spPr>
        <a:solidFill>
          <a:srgbClr val="00B0F0"/>
        </a:solidFill>
      </dgm:spPr>
      <dgm:t>
        <a:bodyPr/>
        <a:lstStyle/>
        <a:p>
          <a:r>
            <a:rPr lang="en-US" sz="2000" b="1" dirty="0"/>
            <a:t>Field Experience</a:t>
          </a:r>
        </a:p>
      </dgm:t>
    </dgm:pt>
    <dgm:pt modelId="{158ED290-8A91-4120-B5D6-9C957E15A5E3}" type="parTrans" cxnId="{3ED84887-1F34-4288-A988-8ED291031139}">
      <dgm:prSet/>
      <dgm:spPr/>
      <dgm:t>
        <a:bodyPr/>
        <a:lstStyle/>
        <a:p>
          <a:endParaRPr lang="en-US" sz="800" b="1"/>
        </a:p>
      </dgm:t>
    </dgm:pt>
    <dgm:pt modelId="{541E0AED-A9AA-43AA-AB9C-8B6A0C6E4A9C}" type="sibTrans" cxnId="{3ED84887-1F34-4288-A988-8ED291031139}">
      <dgm:prSet/>
      <dgm:spPr/>
      <dgm:t>
        <a:bodyPr/>
        <a:lstStyle/>
        <a:p>
          <a:endParaRPr lang="en-US" sz="800" b="1"/>
        </a:p>
      </dgm:t>
    </dgm:pt>
    <dgm:pt modelId="{57350771-8E55-4A0B-8C0A-892D46304C24}">
      <dgm:prSet phldrT="[Text]" custT="1"/>
      <dgm:spPr>
        <a:solidFill>
          <a:srgbClr val="92D050"/>
        </a:solidFill>
      </dgm:spPr>
      <dgm:t>
        <a:bodyPr/>
        <a:lstStyle/>
        <a:p>
          <a:r>
            <a:rPr lang="en-US" sz="2000" b="1" dirty="0"/>
            <a:t>Evaluation</a:t>
          </a:r>
        </a:p>
      </dgm:t>
    </dgm:pt>
    <dgm:pt modelId="{B0512020-4EC2-4555-8B40-4BBCDD7DC344}" type="parTrans" cxnId="{DD818DA7-9DB3-47FC-9A06-1ACDE61151B4}">
      <dgm:prSet/>
      <dgm:spPr/>
      <dgm:t>
        <a:bodyPr/>
        <a:lstStyle/>
        <a:p>
          <a:endParaRPr lang="en-US" sz="800" b="1"/>
        </a:p>
      </dgm:t>
    </dgm:pt>
    <dgm:pt modelId="{17E2D0CF-6B31-4416-99E2-2FCC3C028F7D}" type="sibTrans" cxnId="{DD818DA7-9DB3-47FC-9A06-1ACDE61151B4}">
      <dgm:prSet/>
      <dgm:spPr/>
      <dgm:t>
        <a:bodyPr/>
        <a:lstStyle/>
        <a:p>
          <a:endParaRPr lang="en-US" sz="800" b="1"/>
        </a:p>
      </dgm:t>
    </dgm:pt>
    <dgm:pt modelId="{148DDD26-82A1-4082-B5CA-A45478415497}">
      <dgm:prSet custT="1"/>
      <dgm:spPr>
        <a:solidFill>
          <a:schemeClr val="accent6">
            <a:lumMod val="75000"/>
          </a:schemeClr>
        </a:solidFill>
      </dgm:spPr>
      <dgm:t>
        <a:bodyPr/>
        <a:lstStyle/>
        <a:p>
          <a:r>
            <a:rPr lang="en-US" sz="2000" b="1" dirty="0"/>
            <a:t>Protocols</a:t>
          </a:r>
        </a:p>
      </dgm:t>
    </dgm:pt>
    <dgm:pt modelId="{C05F8596-ED8E-4B60-8D1A-BE27007D6521}" type="parTrans" cxnId="{11EF9FC4-9371-44B4-9EDB-ADCC8B911520}">
      <dgm:prSet/>
      <dgm:spPr/>
      <dgm:t>
        <a:bodyPr/>
        <a:lstStyle/>
        <a:p>
          <a:endParaRPr lang="en-US" sz="800" b="1"/>
        </a:p>
      </dgm:t>
    </dgm:pt>
    <dgm:pt modelId="{309CBE0C-A500-4BB0-A54D-CB7056C99EDC}" type="sibTrans" cxnId="{11EF9FC4-9371-44B4-9EDB-ADCC8B911520}">
      <dgm:prSet/>
      <dgm:spPr/>
      <dgm:t>
        <a:bodyPr/>
        <a:lstStyle/>
        <a:p>
          <a:endParaRPr lang="en-US" sz="800" b="1"/>
        </a:p>
      </dgm:t>
    </dgm:pt>
    <dgm:pt modelId="{CA7B6E69-931D-45CC-BF0A-73372B1E1B2F}">
      <dgm:prSet custT="1"/>
      <dgm:spPr>
        <a:solidFill>
          <a:schemeClr val="tx2">
            <a:lumMod val="75000"/>
          </a:schemeClr>
        </a:solidFill>
      </dgm:spPr>
      <dgm:t>
        <a:bodyPr/>
        <a:lstStyle/>
        <a:p>
          <a:r>
            <a:rPr lang="en-US" sz="2000" b="1" dirty="0"/>
            <a:t>Training</a:t>
          </a:r>
        </a:p>
      </dgm:t>
    </dgm:pt>
    <dgm:pt modelId="{E678445A-6DDC-4DA8-AF46-9FBA6276ECB3}" type="parTrans" cxnId="{BCCB90D3-BD37-4B65-932D-307BBFF060EC}">
      <dgm:prSet/>
      <dgm:spPr/>
      <dgm:t>
        <a:bodyPr/>
        <a:lstStyle/>
        <a:p>
          <a:endParaRPr lang="en-US" sz="800" b="1"/>
        </a:p>
      </dgm:t>
    </dgm:pt>
    <dgm:pt modelId="{0B1D2F60-C3BA-4624-9FD9-A6B8AA23EBA1}" type="sibTrans" cxnId="{BCCB90D3-BD37-4B65-932D-307BBFF060EC}">
      <dgm:prSet/>
      <dgm:spPr/>
      <dgm:t>
        <a:bodyPr/>
        <a:lstStyle/>
        <a:p>
          <a:endParaRPr lang="en-US" sz="800" b="1"/>
        </a:p>
      </dgm:t>
    </dgm:pt>
    <dgm:pt modelId="{276AD9D7-D084-4D29-B7F9-484BB26E59C2}" type="pres">
      <dgm:prSet presAssocID="{38277DE5-8AC5-4C93-AB20-ABD82DA958C3}" presName="Name0" presStyleCnt="0">
        <dgm:presLayoutVars>
          <dgm:resizeHandles/>
        </dgm:presLayoutVars>
      </dgm:prSet>
      <dgm:spPr/>
    </dgm:pt>
    <dgm:pt modelId="{E4EB9C29-8DC8-4AC8-A0C1-90FE745D33BF}" type="pres">
      <dgm:prSet presAssocID="{77B50BCE-E9AF-4E77-9D1E-31B941AC0D5C}" presName="text" presStyleLbl="node1" presStyleIdx="0" presStyleCnt="5" custScaleX="210455" custScaleY="56787">
        <dgm:presLayoutVars>
          <dgm:bulletEnabled val="1"/>
        </dgm:presLayoutVars>
      </dgm:prSet>
      <dgm:spPr/>
    </dgm:pt>
    <dgm:pt modelId="{A86D1DEF-FAB8-41D5-A564-94B14B800327}" type="pres">
      <dgm:prSet presAssocID="{487E1950-91A7-479F-8095-E9F98D4EAE98}" presName="space" presStyleCnt="0"/>
      <dgm:spPr/>
    </dgm:pt>
    <dgm:pt modelId="{A442ECB0-0EA4-48C2-94FF-A2C4011EC4C3}" type="pres">
      <dgm:prSet presAssocID="{B15C3D08-CB3E-4EF4-B70C-9BC800FA7DBB}" presName="text" presStyleLbl="node1" presStyleIdx="1" presStyleCnt="5" custScaleX="132316" custScaleY="41403">
        <dgm:presLayoutVars>
          <dgm:bulletEnabled val="1"/>
        </dgm:presLayoutVars>
      </dgm:prSet>
      <dgm:spPr/>
    </dgm:pt>
    <dgm:pt modelId="{4155D2FB-E2CB-4FCB-9798-B5620257832A}" type="pres">
      <dgm:prSet presAssocID="{541E0AED-A9AA-43AA-AB9C-8B6A0C6E4A9C}" presName="space" presStyleCnt="0"/>
      <dgm:spPr/>
    </dgm:pt>
    <dgm:pt modelId="{07F19E9D-A7F0-46E1-B96B-7B6B2783D082}" type="pres">
      <dgm:prSet presAssocID="{148DDD26-82A1-4082-B5CA-A45478415497}" presName="text" presStyleLbl="node1" presStyleIdx="2" presStyleCnt="5" custScaleX="223122">
        <dgm:presLayoutVars>
          <dgm:bulletEnabled val="1"/>
        </dgm:presLayoutVars>
      </dgm:prSet>
      <dgm:spPr/>
    </dgm:pt>
    <dgm:pt modelId="{435837A9-25B7-45AF-8489-FA0D271BC7C2}" type="pres">
      <dgm:prSet presAssocID="{309CBE0C-A500-4BB0-A54D-CB7056C99EDC}" presName="space" presStyleCnt="0"/>
      <dgm:spPr/>
    </dgm:pt>
    <dgm:pt modelId="{13642CD3-9E3B-49A5-9C85-2A55A6064171}" type="pres">
      <dgm:prSet presAssocID="{57350771-8E55-4A0B-8C0A-892D46304C24}" presName="text" presStyleLbl="node1" presStyleIdx="3" presStyleCnt="5" custScaleX="199635" custScaleY="46163">
        <dgm:presLayoutVars>
          <dgm:bulletEnabled val="1"/>
        </dgm:presLayoutVars>
      </dgm:prSet>
      <dgm:spPr/>
    </dgm:pt>
    <dgm:pt modelId="{A16F9532-3166-437C-8C45-23DAFEC868AF}" type="pres">
      <dgm:prSet presAssocID="{17E2D0CF-6B31-4416-99E2-2FCC3C028F7D}" presName="space" presStyleCnt="0"/>
      <dgm:spPr/>
    </dgm:pt>
    <dgm:pt modelId="{9BA966A6-0415-487E-84BC-580BD63D537F}" type="pres">
      <dgm:prSet presAssocID="{CA7B6E69-931D-45CC-BF0A-73372B1E1B2F}" presName="text" presStyleLbl="node1" presStyleIdx="4" presStyleCnt="5" custScaleX="252871" custScaleY="136239">
        <dgm:presLayoutVars>
          <dgm:bulletEnabled val="1"/>
        </dgm:presLayoutVars>
      </dgm:prSet>
      <dgm:spPr/>
    </dgm:pt>
  </dgm:ptLst>
  <dgm:cxnLst>
    <dgm:cxn modelId="{EF62E524-9739-4FA8-A8E9-CA0C76B8955D}" type="presOf" srcId="{57350771-8E55-4A0B-8C0A-892D46304C24}" destId="{13642CD3-9E3B-49A5-9C85-2A55A6064171}" srcOrd="0" destOrd="0" presId="urn:diagrams.loki3.com/VaryingWidthList"/>
    <dgm:cxn modelId="{3EC02635-FDBE-4CEE-802F-F546F1D18ED9}" type="presOf" srcId="{38277DE5-8AC5-4C93-AB20-ABD82DA958C3}" destId="{276AD9D7-D084-4D29-B7F9-484BB26E59C2}" srcOrd="0" destOrd="0" presId="urn:diagrams.loki3.com/VaryingWidthList"/>
    <dgm:cxn modelId="{27FE8759-2FFF-4F09-B3FB-2C579884FE09}" type="presOf" srcId="{B15C3D08-CB3E-4EF4-B70C-9BC800FA7DBB}" destId="{A442ECB0-0EA4-48C2-94FF-A2C4011EC4C3}" srcOrd="0" destOrd="0" presId="urn:diagrams.loki3.com/VaryingWidthList"/>
    <dgm:cxn modelId="{7F848982-23E7-455D-A253-A5D2865CE739}" type="presOf" srcId="{CA7B6E69-931D-45CC-BF0A-73372B1E1B2F}" destId="{9BA966A6-0415-487E-84BC-580BD63D537F}" srcOrd="0" destOrd="0" presId="urn:diagrams.loki3.com/VaryingWidthList"/>
    <dgm:cxn modelId="{3ED84887-1F34-4288-A988-8ED291031139}" srcId="{38277DE5-8AC5-4C93-AB20-ABD82DA958C3}" destId="{B15C3D08-CB3E-4EF4-B70C-9BC800FA7DBB}" srcOrd="1" destOrd="0" parTransId="{158ED290-8A91-4120-B5D6-9C957E15A5E3}" sibTransId="{541E0AED-A9AA-43AA-AB9C-8B6A0C6E4A9C}"/>
    <dgm:cxn modelId="{83FDF491-5681-43A0-A345-F3CD087B94CE}" type="presOf" srcId="{77B50BCE-E9AF-4E77-9D1E-31B941AC0D5C}" destId="{E4EB9C29-8DC8-4AC8-A0C1-90FE745D33BF}" srcOrd="0" destOrd="0" presId="urn:diagrams.loki3.com/VaryingWidthList"/>
    <dgm:cxn modelId="{DD818DA7-9DB3-47FC-9A06-1ACDE61151B4}" srcId="{38277DE5-8AC5-4C93-AB20-ABD82DA958C3}" destId="{57350771-8E55-4A0B-8C0A-892D46304C24}" srcOrd="3" destOrd="0" parTransId="{B0512020-4EC2-4555-8B40-4BBCDD7DC344}" sibTransId="{17E2D0CF-6B31-4416-99E2-2FCC3C028F7D}"/>
    <dgm:cxn modelId="{11EF9FC4-9371-44B4-9EDB-ADCC8B911520}" srcId="{38277DE5-8AC5-4C93-AB20-ABD82DA958C3}" destId="{148DDD26-82A1-4082-B5CA-A45478415497}" srcOrd="2" destOrd="0" parTransId="{C05F8596-ED8E-4B60-8D1A-BE27007D6521}" sibTransId="{309CBE0C-A500-4BB0-A54D-CB7056C99EDC}"/>
    <dgm:cxn modelId="{C30442C5-18DB-4DE5-A655-513EC88D7FD4}" type="presOf" srcId="{148DDD26-82A1-4082-B5CA-A45478415497}" destId="{07F19E9D-A7F0-46E1-B96B-7B6B2783D082}" srcOrd="0" destOrd="0" presId="urn:diagrams.loki3.com/VaryingWidthList"/>
    <dgm:cxn modelId="{BCCB90D3-BD37-4B65-932D-307BBFF060EC}" srcId="{38277DE5-8AC5-4C93-AB20-ABD82DA958C3}" destId="{CA7B6E69-931D-45CC-BF0A-73372B1E1B2F}" srcOrd="4" destOrd="0" parTransId="{E678445A-6DDC-4DA8-AF46-9FBA6276ECB3}" sibTransId="{0B1D2F60-C3BA-4624-9FD9-A6B8AA23EBA1}"/>
    <dgm:cxn modelId="{07B090FE-28FD-4DD1-898A-7D7272AF3C90}" srcId="{38277DE5-8AC5-4C93-AB20-ABD82DA958C3}" destId="{77B50BCE-E9AF-4E77-9D1E-31B941AC0D5C}" srcOrd="0" destOrd="0" parTransId="{D3F5409B-5982-40D8-8632-FE2449A54A27}" sibTransId="{487E1950-91A7-479F-8095-E9F98D4EAE98}"/>
    <dgm:cxn modelId="{9CC7EAB1-332C-47CF-B480-31AD27BE8242}" type="presParOf" srcId="{276AD9D7-D084-4D29-B7F9-484BB26E59C2}" destId="{E4EB9C29-8DC8-4AC8-A0C1-90FE745D33BF}" srcOrd="0" destOrd="0" presId="urn:diagrams.loki3.com/VaryingWidthList"/>
    <dgm:cxn modelId="{0BAA1F10-4722-46DD-86C1-9F444847EBF5}" type="presParOf" srcId="{276AD9D7-D084-4D29-B7F9-484BB26E59C2}" destId="{A86D1DEF-FAB8-41D5-A564-94B14B800327}" srcOrd="1" destOrd="0" presId="urn:diagrams.loki3.com/VaryingWidthList"/>
    <dgm:cxn modelId="{72F69F17-B6D2-4D9B-9539-A3C2B0148A29}" type="presParOf" srcId="{276AD9D7-D084-4D29-B7F9-484BB26E59C2}" destId="{A442ECB0-0EA4-48C2-94FF-A2C4011EC4C3}" srcOrd="2" destOrd="0" presId="urn:diagrams.loki3.com/VaryingWidthList"/>
    <dgm:cxn modelId="{67334A5B-F96F-447C-A53F-59E66EA1F382}" type="presParOf" srcId="{276AD9D7-D084-4D29-B7F9-484BB26E59C2}" destId="{4155D2FB-E2CB-4FCB-9798-B5620257832A}" srcOrd="3" destOrd="0" presId="urn:diagrams.loki3.com/VaryingWidthList"/>
    <dgm:cxn modelId="{1559E5F4-1B7E-4B66-B0A7-FC5AA8F1E62D}" type="presParOf" srcId="{276AD9D7-D084-4D29-B7F9-484BB26E59C2}" destId="{07F19E9D-A7F0-46E1-B96B-7B6B2783D082}" srcOrd="4" destOrd="0" presId="urn:diagrams.loki3.com/VaryingWidthList"/>
    <dgm:cxn modelId="{12ACEABD-C88E-4C2D-8F4E-4D1A66C7BBF9}" type="presParOf" srcId="{276AD9D7-D084-4D29-B7F9-484BB26E59C2}" destId="{435837A9-25B7-45AF-8489-FA0D271BC7C2}" srcOrd="5" destOrd="0" presId="urn:diagrams.loki3.com/VaryingWidthList"/>
    <dgm:cxn modelId="{92F314A9-E336-4438-86D9-C5D30305410D}" type="presParOf" srcId="{276AD9D7-D084-4D29-B7F9-484BB26E59C2}" destId="{13642CD3-9E3B-49A5-9C85-2A55A6064171}" srcOrd="6" destOrd="0" presId="urn:diagrams.loki3.com/VaryingWidthList"/>
    <dgm:cxn modelId="{48042B94-F5C3-45E0-84F1-FE78BABD574D}" type="presParOf" srcId="{276AD9D7-D084-4D29-B7F9-484BB26E59C2}" destId="{A16F9532-3166-437C-8C45-23DAFEC868AF}" srcOrd="7" destOrd="0" presId="urn:diagrams.loki3.com/VaryingWidthList"/>
    <dgm:cxn modelId="{078D0051-65E4-4EA4-B095-19CB5ED63472}" type="presParOf" srcId="{276AD9D7-D084-4D29-B7F9-484BB26E59C2}" destId="{9BA966A6-0415-487E-84BC-580BD63D537F}"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77DE5-8AC5-4C93-AB20-ABD82DA958C3}" type="doc">
      <dgm:prSet loTypeId="urn:diagrams.loki3.com/VaryingWidthList" loCatId="list" qsTypeId="urn:microsoft.com/office/officeart/2005/8/quickstyle/simple1" qsCatId="simple" csTypeId="urn:microsoft.com/office/officeart/2005/8/colors/colorful4" csCatId="colorful" phldr="1"/>
      <dgm:spPr/>
    </dgm:pt>
    <dgm:pt modelId="{77B50BCE-E9AF-4E77-9D1E-31B941AC0D5C}">
      <dgm:prSet phldrT="[Text]" custT="1"/>
      <dgm:spPr>
        <a:solidFill>
          <a:srgbClr val="FFCC00"/>
        </a:solidFill>
      </dgm:spPr>
      <dgm:t>
        <a:bodyPr/>
        <a:lstStyle/>
        <a:p>
          <a:r>
            <a:rPr lang="en-US" sz="2000" b="1" dirty="0"/>
            <a:t>Leadership</a:t>
          </a:r>
        </a:p>
      </dgm:t>
    </dgm:pt>
    <dgm:pt modelId="{D3F5409B-5982-40D8-8632-FE2449A54A27}" type="parTrans" cxnId="{07B090FE-28FD-4DD1-898A-7D7272AF3C90}">
      <dgm:prSet/>
      <dgm:spPr/>
      <dgm:t>
        <a:bodyPr/>
        <a:lstStyle/>
        <a:p>
          <a:endParaRPr lang="en-US" sz="800" b="1"/>
        </a:p>
      </dgm:t>
    </dgm:pt>
    <dgm:pt modelId="{487E1950-91A7-479F-8095-E9F98D4EAE98}" type="sibTrans" cxnId="{07B090FE-28FD-4DD1-898A-7D7272AF3C90}">
      <dgm:prSet/>
      <dgm:spPr/>
      <dgm:t>
        <a:bodyPr/>
        <a:lstStyle/>
        <a:p>
          <a:endParaRPr lang="en-US" sz="800" b="1"/>
        </a:p>
      </dgm:t>
    </dgm:pt>
    <dgm:pt modelId="{B15C3D08-CB3E-4EF4-B70C-9BC800FA7DBB}">
      <dgm:prSet phldrT="[Text]" custT="1"/>
      <dgm:spPr>
        <a:solidFill>
          <a:srgbClr val="00B0F0"/>
        </a:solidFill>
      </dgm:spPr>
      <dgm:t>
        <a:bodyPr/>
        <a:lstStyle/>
        <a:p>
          <a:r>
            <a:rPr lang="en-US" sz="2000" b="1" dirty="0"/>
            <a:t>Group Dynamics</a:t>
          </a:r>
        </a:p>
      </dgm:t>
    </dgm:pt>
    <dgm:pt modelId="{158ED290-8A91-4120-B5D6-9C957E15A5E3}" type="parTrans" cxnId="{3ED84887-1F34-4288-A988-8ED291031139}">
      <dgm:prSet/>
      <dgm:spPr/>
      <dgm:t>
        <a:bodyPr/>
        <a:lstStyle/>
        <a:p>
          <a:endParaRPr lang="en-US" sz="800" b="1"/>
        </a:p>
      </dgm:t>
    </dgm:pt>
    <dgm:pt modelId="{541E0AED-A9AA-43AA-AB9C-8B6A0C6E4A9C}" type="sibTrans" cxnId="{3ED84887-1F34-4288-A988-8ED291031139}">
      <dgm:prSet/>
      <dgm:spPr/>
      <dgm:t>
        <a:bodyPr/>
        <a:lstStyle/>
        <a:p>
          <a:endParaRPr lang="en-US" sz="800" b="1"/>
        </a:p>
      </dgm:t>
    </dgm:pt>
    <dgm:pt modelId="{57350771-8E55-4A0B-8C0A-892D46304C24}">
      <dgm:prSet phldrT="[Text]" custT="1"/>
      <dgm:spPr>
        <a:solidFill>
          <a:srgbClr val="92D050"/>
        </a:solidFill>
      </dgm:spPr>
      <dgm:t>
        <a:bodyPr/>
        <a:lstStyle/>
        <a:p>
          <a:r>
            <a:rPr lang="en-US" sz="2000" b="1" dirty="0"/>
            <a:t>Emergency Procedures</a:t>
          </a:r>
        </a:p>
      </dgm:t>
    </dgm:pt>
    <dgm:pt modelId="{B0512020-4EC2-4555-8B40-4BBCDD7DC344}" type="parTrans" cxnId="{DD818DA7-9DB3-47FC-9A06-1ACDE61151B4}">
      <dgm:prSet/>
      <dgm:spPr/>
      <dgm:t>
        <a:bodyPr/>
        <a:lstStyle/>
        <a:p>
          <a:endParaRPr lang="en-US" sz="800" b="1"/>
        </a:p>
      </dgm:t>
    </dgm:pt>
    <dgm:pt modelId="{17E2D0CF-6B31-4416-99E2-2FCC3C028F7D}" type="sibTrans" cxnId="{DD818DA7-9DB3-47FC-9A06-1ACDE61151B4}">
      <dgm:prSet/>
      <dgm:spPr/>
      <dgm:t>
        <a:bodyPr/>
        <a:lstStyle/>
        <a:p>
          <a:endParaRPr lang="en-US" sz="800" b="1"/>
        </a:p>
      </dgm:t>
    </dgm:pt>
    <dgm:pt modelId="{148DDD26-82A1-4082-B5CA-A45478415497}">
      <dgm:prSet custT="1"/>
      <dgm:spPr>
        <a:solidFill>
          <a:schemeClr val="accent6">
            <a:lumMod val="75000"/>
          </a:schemeClr>
        </a:solidFill>
      </dgm:spPr>
      <dgm:t>
        <a:bodyPr/>
        <a:lstStyle/>
        <a:p>
          <a:r>
            <a:rPr lang="en-US" sz="2000" b="1" dirty="0"/>
            <a:t>Risk Management</a:t>
          </a:r>
        </a:p>
      </dgm:t>
    </dgm:pt>
    <dgm:pt modelId="{C05F8596-ED8E-4B60-8D1A-BE27007D6521}" type="parTrans" cxnId="{11EF9FC4-9371-44B4-9EDB-ADCC8B911520}">
      <dgm:prSet/>
      <dgm:spPr/>
      <dgm:t>
        <a:bodyPr/>
        <a:lstStyle/>
        <a:p>
          <a:endParaRPr lang="en-US" sz="800" b="1"/>
        </a:p>
      </dgm:t>
    </dgm:pt>
    <dgm:pt modelId="{309CBE0C-A500-4BB0-A54D-CB7056C99EDC}" type="sibTrans" cxnId="{11EF9FC4-9371-44B4-9EDB-ADCC8B911520}">
      <dgm:prSet/>
      <dgm:spPr/>
      <dgm:t>
        <a:bodyPr/>
        <a:lstStyle/>
        <a:p>
          <a:endParaRPr lang="en-US" sz="800" b="1"/>
        </a:p>
      </dgm:t>
    </dgm:pt>
    <dgm:pt modelId="{CA7B6E69-931D-45CC-BF0A-73372B1E1B2F}">
      <dgm:prSet custT="1"/>
      <dgm:spPr>
        <a:solidFill>
          <a:schemeClr val="tx2">
            <a:lumMod val="75000"/>
          </a:schemeClr>
        </a:solidFill>
      </dgm:spPr>
      <dgm:t>
        <a:bodyPr/>
        <a:lstStyle/>
        <a:p>
          <a:r>
            <a:rPr lang="en-US" sz="2000" b="1" dirty="0"/>
            <a:t>First Aid</a:t>
          </a:r>
        </a:p>
      </dgm:t>
    </dgm:pt>
    <dgm:pt modelId="{E678445A-6DDC-4DA8-AF46-9FBA6276ECB3}" type="parTrans" cxnId="{BCCB90D3-BD37-4B65-932D-307BBFF060EC}">
      <dgm:prSet/>
      <dgm:spPr/>
      <dgm:t>
        <a:bodyPr/>
        <a:lstStyle/>
        <a:p>
          <a:endParaRPr lang="en-US" sz="800" b="1"/>
        </a:p>
      </dgm:t>
    </dgm:pt>
    <dgm:pt modelId="{0B1D2F60-C3BA-4624-9FD9-A6B8AA23EBA1}" type="sibTrans" cxnId="{BCCB90D3-BD37-4B65-932D-307BBFF060EC}">
      <dgm:prSet/>
      <dgm:spPr/>
      <dgm:t>
        <a:bodyPr/>
        <a:lstStyle/>
        <a:p>
          <a:endParaRPr lang="en-US" sz="800" b="1"/>
        </a:p>
      </dgm:t>
    </dgm:pt>
    <dgm:pt modelId="{9058A06D-4698-4816-BC91-D1877EB96544}">
      <dgm:prSet custT="1"/>
      <dgm:spPr>
        <a:solidFill>
          <a:schemeClr val="accent3">
            <a:lumMod val="75000"/>
          </a:schemeClr>
        </a:solidFill>
      </dgm:spPr>
      <dgm:t>
        <a:bodyPr/>
        <a:lstStyle/>
        <a:p>
          <a:r>
            <a:rPr lang="en-US" sz="2000" b="1" kern="1200" dirty="0">
              <a:solidFill>
                <a:prstClr val="white"/>
              </a:solidFill>
              <a:latin typeface="Corbel" panose="020B0503020204020204"/>
              <a:ea typeface="+mn-ea"/>
              <a:cs typeface="+mn-cs"/>
            </a:rPr>
            <a:t>Conservation Ethics</a:t>
          </a:r>
        </a:p>
      </dgm:t>
    </dgm:pt>
    <dgm:pt modelId="{CEBE2499-92E5-4E0D-9D0B-9A9FD88BA518}" type="parTrans" cxnId="{8629483D-8250-4CC9-B513-F8D1EB2EAAC7}">
      <dgm:prSet/>
      <dgm:spPr/>
      <dgm:t>
        <a:bodyPr/>
        <a:lstStyle/>
        <a:p>
          <a:endParaRPr lang="en-US"/>
        </a:p>
      </dgm:t>
    </dgm:pt>
    <dgm:pt modelId="{C0AC1E7E-8D4D-4380-A6E8-FE3CAAC44176}" type="sibTrans" cxnId="{8629483D-8250-4CC9-B513-F8D1EB2EAAC7}">
      <dgm:prSet/>
      <dgm:spPr/>
      <dgm:t>
        <a:bodyPr/>
        <a:lstStyle/>
        <a:p>
          <a:endParaRPr lang="en-US"/>
        </a:p>
      </dgm:t>
    </dgm:pt>
    <dgm:pt modelId="{7FCC9021-618A-41B1-87E3-BBBA247305D9}">
      <dgm:prSet custT="1"/>
      <dgm:spPr>
        <a:solidFill>
          <a:schemeClr val="tx2">
            <a:lumMod val="50000"/>
          </a:schemeClr>
        </a:solidFill>
      </dgm:spPr>
      <dgm:t>
        <a:bodyPr/>
        <a:lstStyle/>
        <a:p>
          <a:r>
            <a:rPr lang="en-US" sz="2000" b="1" dirty="0"/>
            <a:t>Diversity &amp; Inclusion</a:t>
          </a:r>
        </a:p>
      </dgm:t>
    </dgm:pt>
    <dgm:pt modelId="{4DD41956-0A44-4C05-906E-B62D467C2184}" type="parTrans" cxnId="{2704BC66-2672-418E-B06B-E4EB6D8AEDEF}">
      <dgm:prSet/>
      <dgm:spPr/>
      <dgm:t>
        <a:bodyPr/>
        <a:lstStyle/>
        <a:p>
          <a:endParaRPr lang="en-US"/>
        </a:p>
      </dgm:t>
    </dgm:pt>
    <dgm:pt modelId="{D55146EE-CF40-4B6D-9046-47B694F7164E}" type="sibTrans" cxnId="{2704BC66-2672-418E-B06B-E4EB6D8AEDEF}">
      <dgm:prSet/>
      <dgm:spPr/>
      <dgm:t>
        <a:bodyPr/>
        <a:lstStyle/>
        <a:p>
          <a:endParaRPr lang="en-US"/>
        </a:p>
      </dgm:t>
    </dgm:pt>
    <dgm:pt modelId="{276AD9D7-D084-4D29-B7F9-484BB26E59C2}" type="pres">
      <dgm:prSet presAssocID="{38277DE5-8AC5-4C93-AB20-ABD82DA958C3}" presName="Name0" presStyleCnt="0">
        <dgm:presLayoutVars>
          <dgm:resizeHandles/>
        </dgm:presLayoutVars>
      </dgm:prSet>
      <dgm:spPr/>
    </dgm:pt>
    <dgm:pt modelId="{E4EB9C29-8DC8-4AC8-A0C1-90FE745D33BF}" type="pres">
      <dgm:prSet presAssocID="{77B50BCE-E9AF-4E77-9D1E-31B941AC0D5C}" presName="text" presStyleLbl="node1" presStyleIdx="0" presStyleCnt="7" custScaleX="221773" custScaleY="56787" custLinFactY="-9594" custLinFactNeighborX="-9587" custLinFactNeighborY="-100000">
        <dgm:presLayoutVars>
          <dgm:bulletEnabled val="1"/>
        </dgm:presLayoutVars>
      </dgm:prSet>
      <dgm:spPr/>
    </dgm:pt>
    <dgm:pt modelId="{A86D1DEF-FAB8-41D5-A564-94B14B800327}" type="pres">
      <dgm:prSet presAssocID="{487E1950-91A7-479F-8095-E9F98D4EAE98}" presName="space" presStyleCnt="0"/>
      <dgm:spPr/>
    </dgm:pt>
    <dgm:pt modelId="{A442ECB0-0EA4-48C2-94FF-A2C4011EC4C3}" type="pres">
      <dgm:prSet presAssocID="{B15C3D08-CB3E-4EF4-B70C-9BC800FA7DBB}" presName="text" presStyleLbl="node1" presStyleIdx="1" presStyleCnt="7" custScaleX="152147" custScaleY="73792">
        <dgm:presLayoutVars>
          <dgm:bulletEnabled val="1"/>
        </dgm:presLayoutVars>
      </dgm:prSet>
      <dgm:spPr/>
    </dgm:pt>
    <dgm:pt modelId="{4155D2FB-E2CB-4FCB-9798-B5620257832A}" type="pres">
      <dgm:prSet presAssocID="{541E0AED-A9AA-43AA-AB9C-8B6A0C6E4A9C}" presName="space" presStyleCnt="0"/>
      <dgm:spPr/>
    </dgm:pt>
    <dgm:pt modelId="{07F19E9D-A7F0-46E1-B96B-7B6B2783D082}" type="pres">
      <dgm:prSet presAssocID="{148DDD26-82A1-4082-B5CA-A45478415497}" presName="text" presStyleLbl="node1" presStyleIdx="2" presStyleCnt="7" custScaleX="291426" custScaleY="52282">
        <dgm:presLayoutVars>
          <dgm:bulletEnabled val="1"/>
        </dgm:presLayoutVars>
      </dgm:prSet>
      <dgm:spPr/>
    </dgm:pt>
    <dgm:pt modelId="{435837A9-25B7-45AF-8489-FA0D271BC7C2}" type="pres">
      <dgm:prSet presAssocID="{309CBE0C-A500-4BB0-A54D-CB7056C99EDC}" presName="space" presStyleCnt="0"/>
      <dgm:spPr/>
    </dgm:pt>
    <dgm:pt modelId="{13642CD3-9E3B-49A5-9C85-2A55A6064171}" type="pres">
      <dgm:prSet presAssocID="{57350771-8E55-4A0B-8C0A-892D46304C24}" presName="text" presStyleLbl="node1" presStyleIdx="3" presStyleCnt="7" custScaleX="167816" custScaleY="46163">
        <dgm:presLayoutVars>
          <dgm:bulletEnabled val="1"/>
        </dgm:presLayoutVars>
      </dgm:prSet>
      <dgm:spPr/>
    </dgm:pt>
    <dgm:pt modelId="{A16F9532-3166-437C-8C45-23DAFEC868AF}" type="pres">
      <dgm:prSet presAssocID="{17E2D0CF-6B31-4416-99E2-2FCC3C028F7D}" presName="space" presStyleCnt="0"/>
      <dgm:spPr/>
    </dgm:pt>
    <dgm:pt modelId="{9BA966A6-0415-487E-84BC-580BD63D537F}" type="pres">
      <dgm:prSet presAssocID="{CA7B6E69-931D-45CC-BF0A-73372B1E1B2F}" presName="text" presStyleLbl="node1" presStyleIdx="4" presStyleCnt="7" custScaleX="408894" custScaleY="136239" custLinFactNeighborX="42435" custLinFactNeighborY="-42372">
        <dgm:presLayoutVars>
          <dgm:bulletEnabled val="1"/>
        </dgm:presLayoutVars>
      </dgm:prSet>
      <dgm:spPr/>
    </dgm:pt>
    <dgm:pt modelId="{7495D592-44A5-4583-82AB-2DC02C2A3853}" type="pres">
      <dgm:prSet presAssocID="{0B1D2F60-C3BA-4624-9FD9-A6B8AA23EBA1}" presName="space" presStyleCnt="0"/>
      <dgm:spPr/>
    </dgm:pt>
    <dgm:pt modelId="{73BBAE9A-1613-42AC-A583-9AAFD418E360}" type="pres">
      <dgm:prSet presAssocID="{9058A06D-4698-4816-BC91-D1877EB96544}" presName="text" presStyleLbl="node1" presStyleIdx="5" presStyleCnt="7" custScaleX="177947" custScaleY="47564" custLinFactNeighborX="-1964">
        <dgm:presLayoutVars>
          <dgm:bulletEnabled val="1"/>
        </dgm:presLayoutVars>
      </dgm:prSet>
      <dgm:spPr/>
    </dgm:pt>
    <dgm:pt modelId="{D2E08752-AB60-4DF7-8893-E76FFC4EE55D}" type="pres">
      <dgm:prSet presAssocID="{C0AC1E7E-8D4D-4380-A6E8-FE3CAAC44176}" presName="space" presStyleCnt="0"/>
      <dgm:spPr/>
    </dgm:pt>
    <dgm:pt modelId="{3D6D4CBE-5038-4D78-9E2B-325BA637F091}" type="pres">
      <dgm:prSet presAssocID="{7FCC9021-618A-41B1-87E3-BBBA247305D9}" presName="text" presStyleLbl="node1" presStyleIdx="6" presStyleCnt="7" custScaleX="221773">
        <dgm:presLayoutVars>
          <dgm:bulletEnabled val="1"/>
        </dgm:presLayoutVars>
      </dgm:prSet>
      <dgm:spPr/>
    </dgm:pt>
  </dgm:ptLst>
  <dgm:cxnLst>
    <dgm:cxn modelId="{F65F331A-B930-4661-99E1-EB675E4EF88A}" type="presOf" srcId="{7FCC9021-618A-41B1-87E3-BBBA247305D9}" destId="{3D6D4CBE-5038-4D78-9E2B-325BA637F091}" srcOrd="0" destOrd="0" presId="urn:diagrams.loki3.com/VaryingWidthList"/>
    <dgm:cxn modelId="{EF62E524-9739-4FA8-A8E9-CA0C76B8955D}" type="presOf" srcId="{57350771-8E55-4A0B-8C0A-892D46304C24}" destId="{13642CD3-9E3B-49A5-9C85-2A55A6064171}" srcOrd="0" destOrd="0" presId="urn:diagrams.loki3.com/VaryingWidthList"/>
    <dgm:cxn modelId="{3EC02635-FDBE-4CEE-802F-F546F1D18ED9}" type="presOf" srcId="{38277DE5-8AC5-4C93-AB20-ABD82DA958C3}" destId="{276AD9D7-D084-4D29-B7F9-484BB26E59C2}" srcOrd="0" destOrd="0" presId="urn:diagrams.loki3.com/VaryingWidthList"/>
    <dgm:cxn modelId="{8629483D-8250-4CC9-B513-F8D1EB2EAAC7}" srcId="{38277DE5-8AC5-4C93-AB20-ABD82DA958C3}" destId="{9058A06D-4698-4816-BC91-D1877EB96544}" srcOrd="5" destOrd="0" parTransId="{CEBE2499-92E5-4E0D-9D0B-9A9FD88BA518}" sibTransId="{C0AC1E7E-8D4D-4380-A6E8-FE3CAAC44176}"/>
    <dgm:cxn modelId="{2704BC66-2672-418E-B06B-E4EB6D8AEDEF}" srcId="{38277DE5-8AC5-4C93-AB20-ABD82DA958C3}" destId="{7FCC9021-618A-41B1-87E3-BBBA247305D9}" srcOrd="6" destOrd="0" parTransId="{4DD41956-0A44-4C05-906E-B62D467C2184}" sibTransId="{D55146EE-CF40-4B6D-9046-47B694F7164E}"/>
    <dgm:cxn modelId="{27FE8759-2FFF-4F09-B3FB-2C579884FE09}" type="presOf" srcId="{B15C3D08-CB3E-4EF4-B70C-9BC800FA7DBB}" destId="{A442ECB0-0EA4-48C2-94FF-A2C4011EC4C3}" srcOrd="0" destOrd="0" presId="urn:diagrams.loki3.com/VaryingWidthList"/>
    <dgm:cxn modelId="{7F848982-23E7-455D-A253-A5D2865CE739}" type="presOf" srcId="{CA7B6E69-931D-45CC-BF0A-73372B1E1B2F}" destId="{9BA966A6-0415-487E-84BC-580BD63D537F}" srcOrd="0" destOrd="0" presId="urn:diagrams.loki3.com/VaryingWidthList"/>
    <dgm:cxn modelId="{3ED84887-1F34-4288-A988-8ED291031139}" srcId="{38277DE5-8AC5-4C93-AB20-ABD82DA958C3}" destId="{B15C3D08-CB3E-4EF4-B70C-9BC800FA7DBB}" srcOrd="1" destOrd="0" parTransId="{158ED290-8A91-4120-B5D6-9C957E15A5E3}" sibTransId="{541E0AED-A9AA-43AA-AB9C-8B6A0C6E4A9C}"/>
    <dgm:cxn modelId="{12F0A887-EB50-4524-83FC-211BC809A15D}" type="presOf" srcId="{9058A06D-4698-4816-BC91-D1877EB96544}" destId="{73BBAE9A-1613-42AC-A583-9AAFD418E360}" srcOrd="0" destOrd="0" presId="urn:diagrams.loki3.com/VaryingWidthList"/>
    <dgm:cxn modelId="{83FDF491-5681-43A0-A345-F3CD087B94CE}" type="presOf" srcId="{77B50BCE-E9AF-4E77-9D1E-31B941AC0D5C}" destId="{E4EB9C29-8DC8-4AC8-A0C1-90FE745D33BF}" srcOrd="0" destOrd="0" presId="urn:diagrams.loki3.com/VaryingWidthList"/>
    <dgm:cxn modelId="{DD818DA7-9DB3-47FC-9A06-1ACDE61151B4}" srcId="{38277DE5-8AC5-4C93-AB20-ABD82DA958C3}" destId="{57350771-8E55-4A0B-8C0A-892D46304C24}" srcOrd="3" destOrd="0" parTransId="{B0512020-4EC2-4555-8B40-4BBCDD7DC344}" sibTransId="{17E2D0CF-6B31-4416-99E2-2FCC3C028F7D}"/>
    <dgm:cxn modelId="{11EF9FC4-9371-44B4-9EDB-ADCC8B911520}" srcId="{38277DE5-8AC5-4C93-AB20-ABD82DA958C3}" destId="{148DDD26-82A1-4082-B5CA-A45478415497}" srcOrd="2" destOrd="0" parTransId="{C05F8596-ED8E-4B60-8D1A-BE27007D6521}" sibTransId="{309CBE0C-A500-4BB0-A54D-CB7056C99EDC}"/>
    <dgm:cxn modelId="{C30442C5-18DB-4DE5-A655-513EC88D7FD4}" type="presOf" srcId="{148DDD26-82A1-4082-B5CA-A45478415497}" destId="{07F19E9D-A7F0-46E1-B96B-7B6B2783D082}" srcOrd="0" destOrd="0" presId="urn:diagrams.loki3.com/VaryingWidthList"/>
    <dgm:cxn modelId="{BCCB90D3-BD37-4B65-932D-307BBFF060EC}" srcId="{38277DE5-8AC5-4C93-AB20-ABD82DA958C3}" destId="{CA7B6E69-931D-45CC-BF0A-73372B1E1B2F}" srcOrd="4" destOrd="0" parTransId="{E678445A-6DDC-4DA8-AF46-9FBA6276ECB3}" sibTransId="{0B1D2F60-C3BA-4624-9FD9-A6B8AA23EBA1}"/>
    <dgm:cxn modelId="{07B090FE-28FD-4DD1-898A-7D7272AF3C90}" srcId="{38277DE5-8AC5-4C93-AB20-ABD82DA958C3}" destId="{77B50BCE-E9AF-4E77-9D1E-31B941AC0D5C}" srcOrd="0" destOrd="0" parTransId="{D3F5409B-5982-40D8-8632-FE2449A54A27}" sibTransId="{487E1950-91A7-479F-8095-E9F98D4EAE98}"/>
    <dgm:cxn modelId="{9CC7EAB1-332C-47CF-B480-31AD27BE8242}" type="presParOf" srcId="{276AD9D7-D084-4D29-B7F9-484BB26E59C2}" destId="{E4EB9C29-8DC8-4AC8-A0C1-90FE745D33BF}" srcOrd="0" destOrd="0" presId="urn:diagrams.loki3.com/VaryingWidthList"/>
    <dgm:cxn modelId="{0BAA1F10-4722-46DD-86C1-9F444847EBF5}" type="presParOf" srcId="{276AD9D7-D084-4D29-B7F9-484BB26E59C2}" destId="{A86D1DEF-FAB8-41D5-A564-94B14B800327}" srcOrd="1" destOrd="0" presId="urn:diagrams.loki3.com/VaryingWidthList"/>
    <dgm:cxn modelId="{72F69F17-B6D2-4D9B-9539-A3C2B0148A29}" type="presParOf" srcId="{276AD9D7-D084-4D29-B7F9-484BB26E59C2}" destId="{A442ECB0-0EA4-48C2-94FF-A2C4011EC4C3}" srcOrd="2" destOrd="0" presId="urn:diagrams.loki3.com/VaryingWidthList"/>
    <dgm:cxn modelId="{67334A5B-F96F-447C-A53F-59E66EA1F382}" type="presParOf" srcId="{276AD9D7-D084-4D29-B7F9-484BB26E59C2}" destId="{4155D2FB-E2CB-4FCB-9798-B5620257832A}" srcOrd="3" destOrd="0" presId="urn:diagrams.loki3.com/VaryingWidthList"/>
    <dgm:cxn modelId="{1559E5F4-1B7E-4B66-B0A7-FC5AA8F1E62D}" type="presParOf" srcId="{276AD9D7-D084-4D29-B7F9-484BB26E59C2}" destId="{07F19E9D-A7F0-46E1-B96B-7B6B2783D082}" srcOrd="4" destOrd="0" presId="urn:diagrams.loki3.com/VaryingWidthList"/>
    <dgm:cxn modelId="{12ACEABD-C88E-4C2D-8F4E-4D1A66C7BBF9}" type="presParOf" srcId="{276AD9D7-D084-4D29-B7F9-484BB26E59C2}" destId="{435837A9-25B7-45AF-8489-FA0D271BC7C2}" srcOrd="5" destOrd="0" presId="urn:diagrams.loki3.com/VaryingWidthList"/>
    <dgm:cxn modelId="{92F314A9-E336-4438-86D9-C5D30305410D}" type="presParOf" srcId="{276AD9D7-D084-4D29-B7F9-484BB26E59C2}" destId="{13642CD3-9E3B-49A5-9C85-2A55A6064171}" srcOrd="6" destOrd="0" presId="urn:diagrams.loki3.com/VaryingWidthList"/>
    <dgm:cxn modelId="{48042B94-F5C3-45E0-84F1-FE78BABD574D}" type="presParOf" srcId="{276AD9D7-D084-4D29-B7F9-484BB26E59C2}" destId="{A16F9532-3166-437C-8C45-23DAFEC868AF}" srcOrd="7" destOrd="0" presId="urn:diagrams.loki3.com/VaryingWidthList"/>
    <dgm:cxn modelId="{078D0051-65E4-4EA4-B095-19CB5ED63472}" type="presParOf" srcId="{276AD9D7-D084-4D29-B7F9-484BB26E59C2}" destId="{9BA966A6-0415-487E-84BC-580BD63D537F}" srcOrd="8" destOrd="0" presId="urn:diagrams.loki3.com/VaryingWidthList"/>
    <dgm:cxn modelId="{39525E32-9079-40C7-A1DA-3036ADBEB6D5}" type="presParOf" srcId="{276AD9D7-D084-4D29-B7F9-484BB26E59C2}" destId="{7495D592-44A5-4583-82AB-2DC02C2A3853}" srcOrd="9" destOrd="0" presId="urn:diagrams.loki3.com/VaryingWidthList"/>
    <dgm:cxn modelId="{53E122F8-98EC-4896-9590-DE1CF092A3EF}" type="presParOf" srcId="{276AD9D7-D084-4D29-B7F9-484BB26E59C2}" destId="{73BBAE9A-1613-42AC-A583-9AAFD418E360}" srcOrd="10" destOrd="0" presId="urn:diagrams.loki3.com/VaryingWidthList"/>
    <dgm:cxn modelId="{A7FFC18D-69AE-466B-B033-C2548E4D884B}" type="presParOf" srcId="{276AD9D7-D084-4D29-B7F9-484BB26E59C2}" destId="{D2E08752-AB60-4DF7-8893-E76FFC4EE55D}" srcOrd="11" destOrd="0" presId="urn:diagrams.loki3.com/VaryingWidthList"/>
    <dgm:cxn modelId="{BF3A9511-9927-4F7C-88A6-2F37CA505741}" type="presParOf" srcId="{276AD9D7-D084-4D29-B7F9-484BB26E59C2}" destId="{3D6D4CBE-5038-4D78-9E2B-325BA637F091}"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9C29-8DC8-4AC8-A0C1-90FE745D33BF}">
      <dsp:nvSpPr>
        <dsp:cNvPr id="0" name=""/>
        <dsp:cNvSpPr/>
      </dsp:nvSpPr>
      <dsp:spPr>
        <a:xfrm>
          <a:off x="193504" y="2895"/>
          <a:ext cx="2557028" cy="390772"/>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Judgment</a:t>
          </a:r>
        </a:p>
      </dsp:txBody>
      <dsp:txXfrm>
        <a:off x="193504" y="2895"/>
        <a:ext cx="2557028" cy="390772"/>
      </dsp:txXfrm>
    </dsp:sp>
    <dsp:sp modelId="{A442ECB0-0EA4-48C2-94FF-A2C4011EC4C3}">
      <dsp:nvSpPr>
        <dsp:cNvPr id="0" name=""/>
        <dsp:cNvSpPr/>
      </dsp:nvSpPr>
      <dsp:spPr>
        <a:xfrm>
          <a:off x="191861" y="428075"/>
          <a:ext cx="2560314" cy="28490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Field Experience</a:t>
          </a:r>
        </a:p>
      </dsp:txBody>
      <dsp:txXfrm>
        <a:off x="191861" y="428075"/>
        <a:ext cx="2560314" cy="284909"/>
      </dsp:txXfrm>
    </dsp:sp>
    <dsp:sp modelId="{07F19E9D-A7F0-46E1-B96B-7B6B2783D082}">
      <dsp:nvSpPr>
        <dsp:cNvPr id="0" name=""/>
        <dsp:cNvSpPr/>
      </dsp:nvSpPr>
      <dsp:spPr>
        <a:xfrm>
          <a:off x="191856" y="747391"/>
          <a:ext cx="2560324" cy="68813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Protocols</a:t>
          </a:r>
        </a:p>
      </dsp:txBody>
      <dsp:txXfrm>
        <a:off x="191856" y="747391"/>
        <a:ext cx="2560324" cy="688137"/>
      </dsp:txXfrm>
    </dsp:sp>
    <dsp:sp modelId="{13642CD3-9E3B-49A5-9C85-2A55A6064171}">
      <dsp:nvSpPr>
        <dsp:cNvPr id="0" name=""/>
        <dsp:cNvSpPr/>
      </dsp:nvSpPr>
      <dsp:spPr>
        <a:xfrm>
          <a:off x="191859" y="1469936"/>
          <a:ext cx="2560318" cy="31766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Evaluation</a:t>
          </a:r>
        </a:p>
      </dsp:txBody>
      <dsp:txXfrm>
        <a:off x="191859" y="1469936"/>
        <a:ext cx="2560318" cy="317664"/>
      </dsp:txXfrm>
    </dsp:sp>
    <dsp:sp modelId="{9BA966A6-0415-487E-84BC-580BD63D537F}">
      <dsp:nvSpPr>
        <dsp:cNvPr id="0" name=""/>
        <dsp:cNvSpPr/>
      </dsp:nvSpPr>
      <dsp:spPr>
        <a:xfrm>
          <a:off x="191859" y="1822008"/>
          <a:ext cx="2560318" cy="645645"/>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Training</a:t>
          </a:r>
        </a:p>
      </dsp:txBody>
      <dsp:txXfrm>
        <a:off x="191859" y="1822008"/>
        <a:ext cx="2560318" cy="645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9C29-8DC8-4AC8-A0C1-90FE745D33BF}">
      <dsp:nvSpPr>
        <dsp:cNvPr id="0" name=""/>
        <dsp:cNvSpPr/>
      </dsp:nvSpPr>
      <dsp:spPr>
        <a:xfrm>
          <a:off x="193504" y="923"/>
          <a:ext cx="2557028" cy="822254"/>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Judgment</a:t>
          </a:r>
        </a:p>
      </dsp:txBody>
      <dsp:txXfrm>
        <a:off x="193504" y="923"/>
        <a:ext cx="2557028" cy="822254"/>
      </dsp:txXfrm>
    </dsp:sp>
    <dsp:sp modelId="{A442ECB0-0EA4-48C2-94FF-A2C4011EC4C3}">
      <dsp:nvSpPr>
        <dsp:cNvPr id="0" name=""/>
        <dsp:cNvSpPr/>
      </dsp:nvSpPr>
      <dsp:spPr>
        <a:xfrm>
          <a:off x="191857" y="860194"/>
          <a:ext cx="2560322" cy="792004"/>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Field Experience</a:t>
          </a:r>
        </a:p>
      </dsp:txBody>
      <dsp:txXfrm>
        <a:off x="191857" y="860194"/>
        <a:ext cx="2560322" cy="792004"/>
      </dsp:txXfrm>
    </dsp:sp>
    <dsp:sp modelId="{07F19E9D-A7F0-46E1-B96B-7B6B2783D082}">
      <dsp:nvSpPr>
        <dsp:cNvPr id="0" name=""/>
        <dsp:cNvSpPr/>
      </dsp:nvSpPr>
      <dsp:spPr>
        <a:xfrm>
          <a:off x="191856" y="1689214"/>
          <a:ext cx="2560324" cy="58500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Protocols</a:t>
          </a:r>
        </a:p>
      </dsp:txBody>
      <dsp:txXfrm>
        <a:off x="191856" y="1689214"/>
        <a:ext cx="2560324" cy="585008"/>
      </dsp:txXfrm>
    </dsp:sp>
    <dsp:sp modelId="{13642CD3-9E3B-49A5-9C85-2A55A6064171}">
      <dsp:nvSpPr>
        <dsp:cNvPr id="0" name=""/>
        <dsp:cNvSpPr/>
      </dsp:nvSpPr>
      <dsp:spPr>
        <a:xfrm>
          <a:off x="191859" y="2311239"/>
          <a:ext cx="2560318" cy="47581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Evaluation</a:t>
          </a:r>
        </a:p>
      </dsp:txBody>
      <dsp:txXfrm>
        <a:off x="191859" y="2311239"/>
        <a:ext cx="2560318" cy="475817"/>
      </dsp:txXfrm>
    </dsp:sp>
    <dsp:sp modelId="{9BA966A6-0415-487E-84BC-580BD63D537F}">
      <dsp:nvSpPr>
        <dsp:cNvPr id="0" name=""/>
        <dsp:cNvSpPr/>
      </dsp:nvSpPr>
      <dsp:spPr>
        <a:xfrm>
          <a:off x="191859" y="2824073"/>
          <a:ext cx="2560318" cy="1008617"/>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Training</a:t>
          </a:r>
        </a:p>
      </dsp:txBody>
      <dsp:txXfrm>
        <a:off x="191859" y="2824073"/>
        <a:ext cx="2560318" cy="1008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9C29-8DC8-4AC8-A0C1-90FE745D33BF}">
      <dsp:nvSpPr>
        <dsp:cNvPr id="0" name=""/>
        <dsp:cNvSpPr/>
      </dsp:nvSpPr>
      <dsp:spPr>
        <a:xfrm>
          <a:off x="193504" y="2635"/>
          <a:ext cx="2557028" cy="513726"/>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Judgment</a:t>
          </a:r>
        </a:p>
      </dsp:txBody>
      <dsp:txXfrm>
        <a:off x="193504" y="2635"/>
        <a:ext cx="2557028" cy="513726"/>
      </dsp:txXfrm>
    </dsp:sp>
    <dsp:sp modelId="{A442ECB0-0EA4-48C2-94FF-A2C4011EC4C3}">
      <dsp:nvSpPr>
        <dsp:cNvPr id="0" name=""/>
        <dsp:cNvSpPr/>
      </dsp:nvSpPr>
      <dsp:spPr>
        <a:xfrm>
          <a:off x="191861" y="561594"/>
          <a:ext cx="2560314" cy="374554"/>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Field Experience</a:t>
          </a:r>
        </a:p>
      </dsp:txBody>
      <dsp:txXfrm>
        <a:off x="191861" y="561594"/>
        <a:ext cx="2560314" cy="374554"/>
      </dsp:txXfrm>
    </dsp:sp>
    <dsp:sp modelId="{07F19E9D-A7F0-46E1-B96B-7B6B2783D082}">
      <dsp:nvSpPr>
        <dsp:cNvPr id="0" name=""/>
        <dsp:cNvSpPr/>
      </dsp:nvSpPr>
      <dsp:spPr>
        <a:xfrm>
          <a:off x="191856" y="981381"/>
          <a:ext cx="2560324" cy="90465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Protocols</a:t>
          </a:r>
        </a:p>
      </dsp:txBody>
      <dsp:txXfrm>
        <a:off x="191856" y="981381"/>
        <a:ext cx="2560324" cy="904655"/>
      </dsp:txXfrm>
    </dsp:sp>
    <dsp:sp modelId="{13642CD3-9E3B-49A5-9C85-2A55A6064171}">
      <dsp:nvSpPr>
        <dsp:cNvPr id="0" name=""/>
        <dsp:cNvSpPr/>
      </dsp:nvSpPr>
      <dsp:spPr>
        <a:xfrm>
          <a:off x="191859" y="1931269"/>
          <a:ext cx="2560318" cy="41761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Evaluation</a:t>
          </a:r>
        </a:p>
      </dsp:txBody>
      <dsp:txXfrm>
        <a:off x="191859" y="1931269"/>
        <a:ext cx="2560318" cy="417616"/>
      </dsp:txXfrm>
    </dsp:sp>
    <dsp:sp modelId="{9BA966A6-0415-487E-84BC-580BD63D537F}">
      <dsp:nvSpPr>
        <dsp:cNvPr id="0" name=""/>
        <dsp:cNvSpPr/>
      </dsp:nvSpPr>
      <dsp:spPr>
        <a:xfrm>
          <a:off x="191859" y="2394118"/>
          <a:ext cx="2560318" cy="1232493"/>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Training</a:t>
          </a:r>
        </a:p>
      </dsp:txBody>
      <dsp:txXfrm>
        <a:off x="191859" y="2394118"/>
        <a:ext cx="2560318" cy="1232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9C29-8DC8-4AC8-A0C1-90FE745D33BF}">
      <dsp:nvSpPr>
        <dsp:cNvPr id="0" name=""/>
        <dsp:cNvSpPr/>
      </dsp:nvSpPr>
      <dsp:spPr>
        <a:xfrm>
          <a:off x="0" y="0"/>
          <a:ext cx="2944036" cy="379011"/>
        </a:xfrm>
        <a:prstGeom prst="rect">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Leadership</a:t>
          </a:r>
        </a:p>
      </dsp:txBody>
      <dsp:txXfrm>
        <a:off x="0" y="0"/>
        <a:ext cx="2944036" cy="379011"/>
      </dsp:txXfrm>
    </dsp:sp>
    <dsp:sp modelId="{A442ECB0-0EA4-48C2-94FF-A2C4011EC4C3}">
      <dsp:nvSpPr>
        <dsp:cNvPr id="0" name=""/>
        <dsp:cNvSpPr/>
      </dsp:nvSpPr>
      <dsp:spPr>
        <a:xfrm>
          <a:off x="0" y="415520"/>
          <a:ext cx="2944036" cy="49250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Group Dynamics</a:t>
          </a:r>
        </a:p>
      </dsp:txBody>
      <dsp:txXfrm>
        <a:off x="0" y="415520"/>
        <a:ext cx="2944036" cy="492507"/>
      </dsp:txXfrm>
    </dsp:sp>
    <dsp:sp modelId="{07F19E9D-A7F0-46E1-B96B-7B6B2783D082}">
      <dsp:nvSpPr>
        <dsp:cNvPr id="0" name=""/>
        <dsp:cNvSpPr/>
      </dsp:nvSpPr>
      <dsp:spPr>
        <a:xfrm>
          <a:off x="0" y="941399"/>
          <a:ext cx="2944036" cy="348944"/>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Risk Management</a:t>
          </a:r>
        </a:p>
      </dsp:txBody>
      <dsp:txXfrm>
        <a:off x="0" y="941399"/>
        <a:ext cx="2944036" cy="348944"/>
      </dsp:txXfrm>
    </dsp:sp>
    <dsp:sp modelId="{13642CD3-9E3B-49A5-9C85-2A55A6064171}">
      <dsp:nvSpPr>
        <dsp:cNvPr id="0" name=""/>
        <dsp:cNvSpPr/>
      </dsp:nvSpPr>
      <dsp:spPr>
        <a:xfrm>
          <a:off x="0" y="1323714"/>
          <a:ext cx="2944036" cy="30810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Emergency Procedures</a:t>
          </a:r>
        </a:p>
      </dsp:txBody>
      <dsp:txXfrm>
        <a:off x="0" y="1323714"/>
        <a:ext cx="2944036" cy="308104"/>
      </dsp:txXfrm>
    </dsp:sp>
    <dsp:sp modelId="{9BA966A6-0415-487E-84BC-580BD63D537F}">
      <dsp:nvSpPr>
        <dsp:cNvPr id="0" name=""/>
        <dsp:cNvSpPr/>
      </dsp:nvSpPr>
      <dsp:spPr>
        <a:xfrm>
          <a:off x="0" y="1651049"/>
          <a:ext cx="2944036" cy="909295"/>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First Aid</a:t>
          </a:r>
        </a:p>
      </dsp:txBody>
      <dsp:txXfrm>
        <a:off x="0" y="1651049"/>
        <a:ext cx="2944036" cy="909295"/>
      </dsp:txXfrm>
    </dsp:sp>
    <dsp:sp modelId="{73BBAE9A-1613-42AC-A583-9AAFD418E360}">
      <dsp:nvSpPr>
        <dsp:cNvPr id="0" name=""/>
        <dsp:cNvSpPr/>
      </dsp:nvSpPr>
      <dsp:spPr>
        <a:xfrm>
          <a:off x="0" y="2607856"/>
          <a:ext cx="2944036" cy="31745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latin typeface="Corbel" panose="020B0503020204020204"/>
              <a:ea typeface="+mn-ea"/>
              <a:cs typeface="+mn-cs"/>
            </a:rPr>
            <a:t>Conservation Ethics</a:t>
          </a:r>
        </a:p>
      </dsp:txBody>
      <dsp:txXfrm>
        <a:off x="0" y="2607856"/>
        <a:ext cx="2944036" cy="317454"/>
      </dsp:txXfrm>
    </dsp:sp>
    <dsp:sp modelId="{3D6D4CBE-5038-4D78-9E2B-325BA637F091}">
      <dsp:nvSpPr>
        <dsp:cNvPr id="0" name=""/>
        <dsp:cNvSpPr/>
      </dsp:nvSpPr>
      <dsp:spPr>
        <a:xfrm>
          <a:off x="0" y="2958683"/>
          <a:ext cx="2944036" cy="667426"/>
        </a:xfrm>
        <a:prstGeom prst="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Diversity &amp; Inclusion</a:t>
          </a:r>
        </a:p>
      </dsp:txBody>
      <dsp:txXfrm>
        <a:off x="0" y="2958683"/>
        <a:ext cx="2944036" cy="66742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93D812F-15E6-4CA6-832E-BFA432FA1FB1}" type="datetimeFigureOut">
              <a:rPr lang="en-US" smtClean="0"/>
              <a:t>4/26/2020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F80720-0B2C-473F-8EE9-CBE17D5AF127}" type="slidenum">
              <a:rPr lang="en-US" smtClean="0"/>
              <a:t>‹#›</a:t>
            </a:fld>
            <a:endParaRPr lang="en-US"/>
          </a:p>
        </p:txBody>
      </p:sp>
    </p:spTree>
    <p:extLst>
      <p:ext uri="{BB962C8B-B14F-4D97-AF65-F5344CB8AC3E}">
        <p14:creationId xmlns:p14="http://schemas.microsoft.com/office/powerpoint/2010/main" val="23233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ngland.nhs.uk/signuptosafety/wp-content/uploads/sites/16/2015/10/safety-1-safety-2-whte-papr.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link.springer.com/article/10.1007/s10111-019-00596-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ink.springer.com/article/10.1007/s10111-019-00596-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ctiveeducationmagazine.wordpress.com/2012/09/05/understanding-accidents-in-the-great-outdoors-the-human-factors-approach/"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england.nhs.uk/signuptosafety/wp-content/uploads/sites/16/2015/10/safety-1-safety-2-whte-papr.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efa-aviation.com/safety2-swiss-cheese-mode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afety4sea.com/cm-safety-i-vs-safety-ii-an-overview/"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1</a:t>
            </a:fld>
            <a:endParaRPr lang="en-US"/>
          </a:p>
        </p:txBody>
      </p:sp>
    </p:spTree>
    <p:extLst>
      <p:ext uri="{BB962C8B-B14F-4D97-AF65-F5344CB8AC3E}">
        <p14:creationId xmlns:p14="http://schemas.microsoft.com/office/powerpoint/2010/main" val="10498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defTabSz="942289">
              <a:defRPr/>
            </a:pPr>
            <a:r>
              <a:rPr lang="en-US" altLang="en-US" dirty="0"/>
              <a:t>RISK = HOW LIKELY * HOW BAD</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13</a:t>
            </a:fld>
            <a:endParaRPr lang="en-US"/>
          </a:p>
        </p:txBody>
      </p:sp>
    </p:spTree>
    <p:extLst>
      <p:ext uri="{BB962C8B-B14F-4D97-AF65-F5344CB8AC3E}">
        <p14:creationId xmlns:p14="http://schemas.microsoft.com/office/powerpoint/2010/main" val="141349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14</a:t>
            </a:fld>
            <a:endParaRPr lang="en-US"/>
          </a:p>
        </p:txBody>
      </p:sp>
    </p:spTree>
    <p:extLst>
      <p:ext uri="{BB962C8B-B14F-4D97-AF65-F5344CB8AC3E}">
        <p14:creationId xmlns:p14="http://schemas.microsoft.com/office/powerpoint/2010/main" val="139424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15</a:t>
            </a:fld>
            <a:endParaRPr lang="en-US"/>
          </a:p>
        </p:txBody>
      </p:sp>
    </p:spTree>
    <p:extLst>
      <p:ext uri="{BB962C8B-B14F-4D97-AF65-F5344CB8AC3E}">
        <p14:creationId xmlns:p14="http://schemas.microsoft.com/office/powerpoint/2010/main" val="10293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 representation of increasing Risk Levels. As the Risk goes up (Probability * Severity) then the piston goes up. </a:t>
            </a:r>
          </a:p>
          <a:p>
            <a:r>
              <a:rPr lang="en-US" altLang="en-US" dirty="0"/>
              <a:t>In this particular demonstration of the RASM model we are arbitrarily setting the risk level with a scale of one to five. What risk scale you actually use is up to you. This five point scale is based on the U.S. Department of Homeland Security Threat (Risk) Advisory level. (Low - Green, Guarded - Blue, Elevated - Yellow, High – Orange, Severe – Red)</a:t>
            </a:r>
          </a:p>
          <a:p>
            <a:endParaRPr lang="en-US" altLang="en-US" dirty="0"/>
          </a:p>
          <a:p>
            <a:r>
              <a:rPr lang="en-US" altLang="en-US" dirty="0"/>
              <a:t>Can the risk level ever be zero? No, there is no such thing as a risk level of zero. Whenever we send out a trip or run a program there is some level of risk. The question is to determine at an organizational level what level of risk you are comfortable operating your program at.</a:t>
            </a:r>
          </a:p>
          <a:p>
            <a:endParaRPr lang="en-US" altLang="en-US" dirty="0"/>
          </a:p>
          <a:p>
            <a:r>
              <a:rPr lang="en-US" altLang="en-US" dirty="0"/>
              <a:t> </a:t>
            </a:r>
          </a:p>
          <a:p>
            <a:endParaRPr lang="en-US" alt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7EE399E5-09F8-4673-B212-DE9F16C7654A}" type="slidenum">
              <a:rPr kumimoji="0" lang="en-US" altLang="en-US" sz="1200"/>
              <a:pPr eaLnBrk="1" hangingPunct="1">
                <a:spcBef>
                  <a:spcPct val="0"/>
                </a:spcBef>
              </a:pPr>
              <a:t>16</a:t>
            </a:fld>
            <a:endParaRPr kumimoji="0" lang="en-US" altLang="en-US" sz="1200"/>
          </a:p>
        </p:txBody>
      </p:sp>
    </p:spTree>
    <p:extLst>
      <p:ext uri="{BB962C8B-B14F-4D97-AF65-F5344CB8AC3E}">
        <p14:creationId xmlns:p14="http://schemas.microsoft.com/office/powerpoint/2010/main" val="223090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(aka Human Factor Hazards) . In the center we see risk levels. As Hazard Factors accumulate on the left-hand side of balance scale, here shown as adding balls into the cylinders, the piston in the Risk Level cylinder moves to the right. Increasing the risk level doesn’t mean that you are going to have an accident, just that the potential for having an accident is increasing.</a:t>
            </a:r>
          </a:p>
          <a:p>
            <a:endParaRPr lang="en-US" altLang="en-US" dirty="0"/>
          </a:p>
          <a:p>
            <a:r>
              <a:rPr lang="en-US" altLang="en-US" dirty="0"/>
              <a:t>In the case of Tom Hanks</a:t>
            </a:r>
            <a:r>
              <a:rPr lang="en-US" altLang="en-US" baseline="0" dirty="0"/>
              <a:t> and Cast Away scene if I land 1 foot to the left of the coral reef and am uninjured, what is the Risk Level? Answer – the same. This is a Close Call not an Accident but the Risk Level for having the accident occur is the same.</a:t>
            </a:r>
            <a:endParaRPr lang="en-US" altLang="en-US" dirty="0"/>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18</a:t>
            </a:fld>
            <a:endParaRPr kumimoji="0" lang="en-US" altLang="en-US" sz="1200"/>
          </a:p>
        </p:txBody>
      </p:sp>
    </p:spTree>
    <p:extLst>
      <p:ext uri="{BB962C8B-B14F-4D97-AF65-F5344CB8AC3E}">
        <p14:creationId xmlns:p14="http://schemas.microsoft.com/office/powerpoint/2010/main" val="74639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dirty="0"/>
              <a:t>The actual “balls” that you put into the model are going to be dependent on the types of activities you are doing, your location, etc. Here are some examples of factors (balls) in the Environment, Equipment, and People Hazard categories.</a:t>
            </a:r>
          </a:p>
          <a:p>
            <a:endParaRPr lang="en-US" dirty="0"/>
          </a:p>
          <a:p>
            <a:r>
              <a:rPr lang="en-US" dirty="0"/>
              <a:t>If you want</a:t>
            </a:r>
            <a:r>
              <a:rPr lang="en-US" baseline="0" dirty="0"/>
              <a:t> to get more detailed about this you can have the group brainstorm examples of the different categories of Hazard Factors. You can also break the People Factors into different populations (people hazards for everyone in the group, people hazards for participants, people hazards for leaders, and people hazards for the entire group). There are some slides of this in the appendix.</a:t>
            </a:r>
            <a:endParaRPr lang="en-US" dirty="0"/>
          </a:p>
          <a:p>
            <a:endParaRPr lang="en-US" dirty="0"/>
          </a:p>
          <a:p>
            <a:endParaRPr lang="en-US" dirty="0"/>
          </a:p>
        </p:txBody>
      </p:sp>
      <p:sp>
        <p:nvSpPr>
          <p:cNvPr id="163844" name="Slide Number Placeholder 3"/>
          <p:cNvSpPr>
            <a:spLocks noGrp="1"/>
          </p:cNvSpPr>
          <p:nvPr>
            <p:ph type="sldNum" sz="quarter" idx="5"/>
          </p:nvPr>
        </p:nvSpPr>
        <p:spPr>
          <a:noFill/>
        </p:spPr>
        <p:txBody>
          <a:bodyPr/>
          <a:lstStyle/>
          <a:p>
            <a:fld id="{D66A8ADE-75F4-495A-A57F-870A23C21CEC}" type="slidenum">
              <a:rPr lang="en-US" smtClean="0"/>
              <a:pPr/>
              <a:t>19</a:t>
            </a:fld>
            <a:endParaRPr lang="en-US"/>
          </a:p>
        </p:txBody>
      </p:sp>
    </p:spTree>
    <p:extLst>
      <p:ext uri="{BB962C8B-B14F-4D97-AF65-F5344CB8AC3E}">
        <p14:creationId xmlns:p14="http://schemas.microsoft.com/office/powerpoint/2010/main" val="257702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All Hazards are the Same Size’ – Have the same impact</a:t>
            </a:r>
          </a:p>
          <a:p>
            <a:endParaRPr lang="en-US" altLang="en-US" dirty="0"/>
          </a:p>
          <a:p>
            <a:r>
              <a:rPr lang="en-US" altLang="en-US" dirty="0"/>
              <a:t>Calculating the impact of risk is more than just identifying the particular hazard. It’s also important to recognize that some hazards have more impact than others. One formula that is used for calculating the individual risk is</a:t>
            </a:r>
          </a:p>
          <a:p>
            <a:r>
              <a:rPr lang="en-US" altLang="en-US" dirty="0"/>
              <a:t>RISK = PROBABILITY</a:t>
            </a:r>
            <a:r>
              <a:rPr lang="en-US" altLang="en-US" baseline="0" dirty="0"/>
              <a:t> </a:t>
            </a:r>
            <a:r>
              <a:rPr lang="en-US" altLang="en-US" dirty="0"/>
              <a:t>OF OCCURENCE * SEVERITY OF OUTCOME</a:t>
            </a:r>
          </a:p>
          <a:p>
            <a:endParaRPr lang="en-US" altLang="en-US" dirty="0"/>
          </a:p>
          <a:p>
            <a:r>
              <a:rPr lang="en-US" altLang="en-US" dirty="0"/>
              <a:t> Let’s take the example of High Altitude. There are a number of illnesses associated with High Altitude.</a:t>
            </a:r>
          </a:p>
          <a:p>
            <a:pPr>
              <a:buFontTx/>
              <a:buChar char="•"/>
            </a:pPr>
            <a:r>
              <a:rPr lang="en-US" altLang="en-US" dirty="0"/>
              <a:t>Mild Altitude Sickness</a:t>
            </a:r>
          </a:p>
          <a:p>
            <a:pPr>
              <a:buFontTx/>
              <a:buChar char="•"/>
            </a:pPr>
            <a:r>
              <a:rPr lang="en-US" altLang="en-US" dirty="0"/>
              <a:t>High Altitude Pulmonary Edema (HAPE)</a:t>
            </a:r>
          </a:p>
          <a:p>
            <a:pPr>
              <a:buFontTx/>
              <a:buChar char="•"/>
            </a:pPr>
            <a:r>
              <a:rPr lang="en-US" altLang="en-US" dirty="0"/>
              <a:t>High Altitude Cerebral Edema (HACE) </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2B38820C-8277-4A2E-B37C-B95428D50453}" type="slidenum">
              <a:rPr kumimoji="0" lang="en-US" altLang="en-US" sz="1200"/>
              <a:pPr eaLnBrk="1" hangingPunct="1">
                <a:spcBef>
                  <a:spcPct val="0"/>
                </a:spcBef>
              </a:pPr>
              <a:t>20</a:t>
            </a:fld>
            <a:endParaRPr kumimoji="0" lang="en-US" altLang="en-US" sz="1200"/>
          </a:p>
        </p:txBody>
      </p:sp>
    </p:spTree>
    <p:extLst>
      <p:ext uri="{BB962C8B-B14F-4D97-AF65-F5344CB8AC3E}">
        <p14:creationId xmlns:p14="http://schemas.microsoft.com/office/powerpoint/2010/main" val="3300791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21</a:t>
            </a:fld>
            <a:endParaRPr kumimoji="0" lang="en-US" altLang="en-US" sz="1200"/>
          </a:p>
        </p:txBody>
      </p:sp>
    </p:spTree>
    <p:extLst>
      <p:ext uri="{BB962C8B-B14F-4D97-AF65-F5344CB8AC3E}">
        <p14:creationId xmlns:p14="http://schemas.microsoft.com/office/powerpoint/2010/main" val="332083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22</a:t>
            </a:fld>
            <a:endParaRPr kumimoji="0" lang="en-US" altLang="en-US" sz="1200"/>
          </a:p>
        </p:txBody>
      </p:sp>
    </p:spTree>
    <p:extLst>
      <p:ext uri="{BB962C8B-B14F-4D97-AF65-F5344CB8AC3E}">
        <p14:creationId xmlns:p14="http://schemas.microsoft.com/office/powerpoint/2010/main" val="182639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you Manage the Risk Level:</a:t>
            </a:r>
          </a:p>
          <a:p>
            <a:pPr marL="235572" indent="-235572">
              <a:buAutoNum type="arabicPeriod"/>
            </a:pPr>
            <a:r>
              <a:rPr lang="en-US" baseline="0" dirty="0"/>
              <a:t>Remove all the Hazards you can</a:t>
            </a:r>
          </a:p>
          <a:p>
            <a:pPr marL="235572" indent="-235572">
              <a:buAutoNum type="arabicPeriod"/>
            </a:pPr>
            <a:r>
              <a:rPr lang="en-US" baseline="0" dirty="0"/>
              <a:t>Add Safety Factors</a:t>
            </a:r>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23</a:t>
            </a:fld>
            <a:endParaRPr lang="en-US"/>
          </a:p>
        </p:txBody>
      </p:sp>
    </p:spTree>
    <p:extLst>
      <p:ext uri="{BB962C8B-B14F-4D97-AF65-F5344CB8AC3E}">
        <p14:creationId xmlns:p14="http://schemas.microsoft.com/office/powerpoint/2010/main" val="201357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objectives of this presentation are to:</a:t>
            </a:r>
          </a:p>
          <a:p>
            <a:endParaRPr lang="en-US" altLang="en-US"/>
          </a:p>
          <a:p>
            <a:pPr>
              <a:buFontTx/>
              <a:buChar char="•"/>
            </a:pPr>
            <a:r>
              <a:rPr lang="en-US" altLang="en-US"/>
              <a:t>Define Risk</a:t>
            </a:r>
          </a:p>
          <a:p>
            <a:pPr>
              <a:buFontTx/>
              <a:buChar char="•"/>
            </a:pPr>
            <a:r>
              <a:rPr lang="en-US" altLang="en-US"/>
              <a:t>Identify the major causal factors in accidents/near misses</a:t>
            </a:r>
          </a:p>
          <a:p>
            <a:pPr>
              <a:buFontTx/>
              <a:buChar char="•"/>
            </a:pPr>
            <a:r>
              <a:rPr lang="en-US" altLang="en-US"/>
              <a:t>Explore a model for managing risk that incorporates the major causal factors</a:t>
            </a:r>
          </a:p>
          <a:p>
            <a:pPr>
              <a:buFontTx/>
              <a:buChar char="•"/>
            </a:pPr>
            <a:r>
              <a:rPr lang="en-US" altLang="en-US"/>
              <a:t>Identify best practices for assessing and managing risk before an event</a:t>
            </a:r>
          </a:p>
          <a:p>
            <a:pPr>
              <a:buFontTx/>
              <a:buChar char="•"/>
            </a:pPr>
            <a:r>
              <a:rPr lang="en-US" altLang="en-US"/>
              <a:t>Identify procedures for evaluating risk and mitigating it in the field</a:t>
            </a:r>
          </a:p>
          <a:p>
            <a:endParaRPr lang="en-US"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3</a:t>
            </a:fld>
            <a:endParaRPr kumimoji="0" lang="en-US" altLang="en-US" sz="1300"/>
          </a:p>
        </p:txBody>
      </p:sp>
    </p:spTree>
    <p:extLst>
      <p:ext uri="{BB962C8B-B14F-4D97-AF65-F5344CB8AC3E}">
        <p14:creationId xmlns:p14="http://schemas.microsoft.com/office/powerpoint/2010/main" val="24296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adding Safety Factors in the same</a:t>
            </a:r>
            <a:r>
              <a:rPr lang="en-US" baseline="0" dirty="0"/>
              <a:t> three areas</a:t>
            </a:r>
          </a:p>
          <a:p>
            <a:endParaRPr lang="en-US" baseline="0" dirty="0"/>
          </a:p>
          <a:p>
            <a:r>
              <a:rPr lang="en-US" baseline="0" dirty="0"/>
              <a:t>Equipment</a:t>
            </a:r>
          </a:p>
          <a:p>
            <a:r>
              <a:rPr lang="en-US" baseline="0" dirty="0"/>
              <a:t>Environment</a:t>
            </a:r>
          </a:p>
          <a:p>
            <a:r>
              <a:rPr lang="en-US" baseline="0" dirty="0"/>
              <a:t>People</a:t>
            </a:r>
          </a:p>
          <a:p>
            <a:endParaRPr lang="en-US" baseline="0" dirty="0"/>
          </a:p>
          <a:p>
            <a:r>
              <a:rPr lang="en-US" baseline="0" dirty="0"/>
              <a:t>Going back to our High Altitude Example, what can we do to reduce the risk at 18,000 feet?</a:t>
            </a:r>
          </a:p>
          <a:p>
            <a:r>
              <a:rPr lang="en-US" baseline="0" dirty="0"/>
              <a:t>Can we eliminate the Hazard Factors (Balls) that are creating the risk? No</a:t>
            </a:r>
          </a:p>
          <a:p>
            <a:r>
              <a:rPr lang="en-US" baseline="0" dirty="0"/>
              <a:t>What are our other options? Add a Safety Factor</a:t>
            </a:r>
          </a:p>
          <a:p>
            <a:endParaRPr lang="en-US" baseline="0" dirty="0"/>
          </a:p>
          <a:p>
            <a:r>
              <a:rPr lang="en-US" baseline="0" dirty="0"/>
              <a:t>So here is what we did</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24</a:t>
            </a:fld>
            <a:endParaRPr lang="en-US"/>
          </a:p>
        </p:txBody>
      </p:sp>
    </p:spTree>
    <p:extLst>
      <p:ext uri="{BB962C8B-B14F-4D97-AF65-F5344CB8AC3E}">
        <p14:creationId xmlns:p14="http://schemas.microsoft.com/office/powerpoint/2010/main" val="9699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we are seeing the other side of the RASM model. </a:t>
            </a:r>
          </a:p>
          <a:p>
            <a:r>
              <a:rPr lang="en-US" altLang="en-US" dirty="0"/>
              <a:t> </a:t>
            </a:r>
          </a:p>
          <a:p>
            <a:r>
              <a:rPr lang="en-US" altLang="en-US" dirty="0"/>
              <a:t>On the right side we now see another part of the balance </a:t>
            </a:r>
            <a:r>
              <a:rPr lang="en-US" altLang="en-US" dirty="0" err="1"/>
              <a:t>scale</a:t>
            </a:r>
            <a:r>
              <a:rPr lang="en-US" altLang="en-US" dirty="0" err="1">
                <a:sym typeface="Symbol" panose="05050102010706020507" pitchFamily="18" charset="2"/>
              </a:rPr>
              <a:t></a:t>
            </a:r>
            <a:r>
              <a:rPr lang="en-US" altLang="en-US" dirty="0" err="1"/>
              <a:t>the</a:t>
            </a:r>
            <a:r>
              <a:rPr lang="en-US" altLang="en-US" dirty="0"/>
              <a:t> Safety </a:t>
            </a:r>
            <a:r>
              <a:rPr lang="en-US" altLang="en-US" dirty="0" err="1"/>
              <a:t>Factors</a:t>
            </a:r>
            <a:r>
              <a:rPr lang="en-US" altLang="en-US" dirty="0" err="1">
                <a:sym typeface="Symbol" panose="05050102010706020507" pitchFamily="18" charset="2"/>
              </a:rPr>
              <a:t></a:t>
            </a:r>
            <a:r>
              <a:rPr lang="en-US" altLang="en-US" dirty="0" err="1"/>
              <a:t>in</a:t>
            </a:r>
            <a:r>
              <a:rPr lang="en-US" altLang="en-US" dirty="0"/>
              <a:t> three categories as before: Environmental Safety Factors, Equipment Safety Factors, and People Safety Factors. When we add “balls” into the Safety Factors we make the risk level go down. Of course it will never go to zero, but we can reduce the risks by adding Safety Factors in.</a:t>
            </a:r>
          </a:p>
          <a:p>
            <a:endParaRPr lang="en-US" alt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12601F-842D-432C-9C4F-19AF67BC3D6F}" type="slidenum">
              <a:rPr kumimoji="0" lang="en-US" altLang="en-US" sz="1200"/>
              <a:pPr eaLnBrk="1" hangingPunct="1">
                <a:spcBef>
                  <a:spcPct val="0"/>
                </a:spcBef>
              </a:pPr>
              <a:t>25</a:t>
            </a:fld>
            <a:endParaRPr kumimoji="0" lang="en-US" altLang="en-US" sz="1200"/>
          </a:p>
        </p:txBody>
      </p:sp>
    </p:spTree>
    <p:extLst>
      <p:ext uri="{BB962C8B-B14F-4D97-AF65-F5344CB8AC3E}">
        <p14:creationId xmlns:p14="http://schemas.microsoft.com/office/powerpoint/2010/main" val="716602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27</a:t>
            </a:fld>
            <a:endParaRPr kumimoji="0" lang="en-US" altLang="en-US" sz="1200"/>
          </a:p>
        </p:txBody>
      </p:sp>
    </p:spTree>
    <p:extLst>
      <p:ext uri="{BB962C8B-B14F-4D97-AF65-F5344CB8AC3E}">
        <p14:creationId xmlns:p14="http://schemas.microsoft.com/office/powerpoint/2010/main" val="354447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like to reinforce the idea that some hazards can’t be removed and that only by adding Safety Factors in can you reduce the Risk Level. In this example having an environment with bees on the trail and having someone on the trip who is allergic to bees are the things increasing the Risk Level. You can’t remove these things so all you can do is to add Safety Factors on the other side of the equation to reduce the potential severity of the situation if the person gets stung.</a:t>
            </a:r>
          </a:p>
          <a:p>
            <a:endParaRPr lang="en-US" altLang="en-US" dirty="0"/>
          </a:p>
          <a:p>
            <a:r>
              <a:rPr lang="en-US" altLang="en-US" dirty="0"/>
              <a:t>Note: Some programs may not carry medications like Benadryl and Epinephrine or allow their staff to use such things. In that case you should come up with your own example that illustrates this point. Or you can refer people back to the Tom Hanks scenario where the waves and the coral reef were still there.</a:t>
            </a:r>
          </a:p>
          <a:p>
            <a:endParaRPr lang="en-US" altLang="en-US" dirty="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CA4E3F80-90F7-421F-A45E-68F541AFB974}" type="slidenum">
              <a:rPr kumimoji="0" lang="en-US" altLang="en-US" sz="1200"/>
              <a:pPr eaLnBrk="1" hangingPunct="1">
                <a:spcBef>
                  <a:spcPct val="0"/>
                </a:spcBef>
              </a:pPr>
              <a:t>28</a:t>
            </a:fld>
            <a:endParaRPr kumimoji="0" lang="en-US" altLang="en-US" sz="1200"/>
          </a:p>
        </p:txBody>
      </p:sp>
    </p:spTree>
    <p:extLst>
      <p:ext uri="{BB962C8B-B14F-4D97-AF65-F5344CB8AC3E}">
        <p14:creationId xmlns:p14="http://schemas.microsoft.com/office/powerpoint/2010/main" val="151867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30</a:t>
            </a:fld>
            <a:endParaRPr lang="en-US"/>
          </a:p>
        </p:txBody>
      </p:sp>
    </p:spTree>
    <p:extLst>
      <p:ext uri="{BB962C8B-B14F-4D97-AF65-F5344CB8AC3E}">
        <p14:creationId xmlns:p14="http://schemas.microsoft.com/office/powerpoint/2010/main" val="426274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Ask the class what happens when the Risk Level is high and you cannot bring it down to an acceptable level by reducing Hazard Factors or adding Safety Factors. The answer is to bail out. I give a detailed example from my program where leaders have made a good decision by bailing out. They looked at the situation and determined that there was no way to continue without a significant level of risk.</a:t>
            </a:r>
          </a:p>
          <a:p>
            <a:endParaRPr lang="en-US" altLang="en-US" dirty="0"/>
          </a:p>
          <a:p>
            <a:r>
              <a:rPr lang="en-US" altLang="en-US" dirty="0"/>
              <a:t>When you can’t bring the risk down, look at ‘changing the game.’</a:t>
            </a:r>
          </a:p>
          <a:p>
            <a:endParaRPr lang="en-US" altLang="en-US"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0F1891F-1FF8-4428-9B9B-89107C127907}" type="slidenum">
              <a:rPr kumimoji="0" lang="en-US" altLang="en-US" sz="1300"/>
              <a:pPr eaLnBrk="1" hangingPunct="1">
                <a:spcBef>
                  <a:spcPct val="0"/>
                </a:spcBef>
              </a:pPr>
              <a:t>31</a:t>
            </a:fld>
            <a:endParaRPr kumimoji="0" lang="en-US" altLang="en-US" sz="1300"/>
          </a:p>
        </p:txBody>
      </p:sp>
    </p:spTree>
    <p:extLst>
      <p:ext uri="{BB962C8B-B14F-4D97-AF65-F5344CB8AC3E}">
        <p14:creationId xmlns:p14="http://schemas.microsoft.com/office/powerpoint/2010/main" val="230488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214" indent="-276621" eaLnBrk="0" hangingPunct="0">
              <a:spcBef>
                <a:spcPct val="30000"/>
              </a:spcBef>
              <a:defRPr kumimoji="1" sz="1100">
                <a:solidFill>
                  <a:schemeClr val="tx1"/>
                </a:solidFill>
                <a:latin typeface="Arial Narrow" panose="020B0606020202030204" pitchFamily="34" charset="0"/>
              </a:defRPr>
            </a:lvl2pPr>
            <a:lvl3pPr marL="1106483" indent="-221297" eaLnBrk="0" hangingPunct="0">
              <a:spcBef>
                <a:spcPct val="30000"/>
              </a:spcBef>
              <a:defRPr kumimoji="1" sz="1100">
                <a:solidFill>
                  <a:schemeClr val="tx1"/>
                </a:solidFill>
                <a:latin typeface="Arial Narrow" panose="020B0606020202030204" pitchFamily="34" charset="0"/>
              </a:defRPr>
            </a:lvl3pPr>
            <a:lvl4pPr marL="1549076" indent="-221297" eaLnBrk="0" hangingPunct="0">
              <a:spcBef>
                <a:spcPct val="30000"/>
              </a:spcBef>
              <a:defRPr kumimoji="1" sz="1100">
                <a:solidFill>
                  <a:schemeClr val="tx1"/>
                </a:solidFill>
                <a:latin typeface="Arial Narrow" panose="020B0606020202030204" pitchFamily="34" charset="0"/>
              </a:defRPr>
            </a:lvl4pPr>
            <a:lvl5pPr marL="1991670" indent="-221297" eaLnBrk="0" hangingPunct="0">
              <a:spcBef>
                <a:spcPct val="30000"/>
              </a:spcBef>
              <a:defRPr kumimoji="1" sz="1100">
                <a:solidFill>
                  <a:schemeClr val="tx1"/>
                </a:solidFill>
                <a:latin typeface="Arial Narrow" panose="020B0606020202030204" pitchFamily="34" charset="0"/>
              </a:defRPr>
            </a:lvl5pPr>
            <a:lvl6pPr marL="2434263" indent="-221297" eaLnBrk="0" fontAlgn="base" hangingPunct="0">
              <a:spcBef>
                <a:spcPct val="30000"/>
              </a:spcBef>
              <a:spcAft>
                <a:spcPct val="0"/>
              </a:spcAft>
              <a:defRPr kumimoji="1" sz="1100">
                <a:solidFill>
                  <a:schemeClr val="tx1"/>
                </a:solidFill>
                <a:latin typeface="Arial Narrow" panose="020B0606020202030204" pitchFamily="34" charset="0"/>
              </a:defRPr>
            </a:lvl6pPr>
            <a:lvl7pPr marL="2876856" indent="-221297" eaLnBrk="0" fontAlgn="base" hangingPunct="0">
              <a:spcBef>
                <a:spcPct val="30000"/>
              </a:spcBef>
              <a:spcAft>
                <a:spcPct val="0"/>
              </a:spcAft>
              <a:defRPr kumimoji="1" sz="1100">
                <a:solidFill>
                  <a:schemeClr val="tx1"/>
                </a:solidFill>
                <a:latin typeface="Arial Narrow" panose="020B0606020202030204" pitchFamily="34" charset="0"/>
              </a:defRPr>
            </a:lvl7pPr>
            <a:lvl8pPr marL="3319450" indent="-221297" eaLnBrk="0" fontAlgn="base" hangingPunct="0">
              <a:spcBef>
                <a:spcPct val="30000"/>
              </a:spcBef>
              <a:spcAft>
                <a:spcPct val="0"/>
              </a:spcAft>
              <a:defRPr kumimoji="1" sz="1100">
                <a:solidFill>
                  <a:schemeClr val="tx1"/>
                </a:solidFill>
                <a:latin typeface="Arial Narrow" panose="020B0606020202030204" pitchFamily="34" charset="0"/>
              </a:defRPr>
            </a:lvl8pPr>
            <a:lvl9pPr marL="3762042" indent="-22129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32</a:t>
            </a:fld>
            <a:endParaRPr kumimoji="0" lang="en-US" altLang="en-US" sz="1200"/>
          </a:p>
        </p:txBody>
      </p:sp>
    </p:spTree>
    <p:extLst>
      <p:ext uri="{BB962C8B-B14F-4D97-AF65-F5344CB8AC3E}">
        <p14:creationId xmlns:p14="http://schemas.microsoft.com/office/powerpoint/2010/main" val="291289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Safety-I to Safety-II: A White Paper</a:t>
            </a:r>
            <a:endParaRPr lang="en-US" dirty="0">
              <a:hlinkClick r:id="rId3"/>
            </a:endParaRPr>
          </a:p>
          <a:p>
            <a:r>
              <a:rPr lang="en-US" dirty="0">
                <a:hlinkClick r:id="rId3"/>
              </a:rPr>
              <a:t>https://www.england.nhs.uk/signuptosafety/wp-content/uploads/sites/16/2015/10/safety-1-safety-2-whte-papr.pdf</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33</a:t>
            </a:fld>
            <a:endParaRPr lang="en-US"/>
          </a:p>
        </p:txBody>
      </p:sp>
    </p:spTree>
    <p:extLst>
      <p:ext uri="{BB962C8B-B14F-4D97-AF65-F5344CB8AC3E}">
        <p14:creationId xmlns:p14="http://schemas.microsoft.com/office/powerpoint/2010/main" val="1034296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r>
              <a:rPr lang="en-US" dirty="0"/>
              <a:t>Proactive Risk Management in a Dynamic Society - Jens Rasmussen, Inge </a:t>
            </a:r>
            <a:r>
              <a:rPr lang="en-US" dirty="0" err="1"/>
              <a:t>Svedung</a:t>
            </a:r>
            <a:r>
              <a:rPr lang="en-US" dirty="0"/>
              <a:t> 2000</a:t>
            </a:r>
          </a:p>
          <a:p>
            <a:r>
              <a:rPr lang="en-US" dirty="0"/>
              <a:t>https://www.msb.se/RibData/Filer/pdf/16252.pdf </a:t>
            </a:r>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34</a:t>
            </a:fld>
            <a:endParaRPr lang="en-US"/>
          </a:p>
        </p:txBody>
      </p:sp>
    </p:spTree>
    <p:extLst>
      <p:ext uri="{BB962C8B-B14F-4D97-AF65-F5344CB8AC3E}">
        <p14:creationId xmlns:p14="http://schemas.microsoft.com/office/powerpoint/2010/main" val="3033657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UPLOADS pushed too far into not ‘fixing broken components’</a:t>
            </a:r>
          </a:p>
          <a:p>
            <a:r>
              <a:rPr lang="en-US" dirty="0"/>
              <a:t>There are situations where this IS the way to go. – E.g. Lightning Protocol, Road Crossing Protocol</a:t>
            </a:r>
          </a:p>
          <a:p>
            <a:r>
              <a:rPr lang="en-US" dirty="0"/>
              <a:t>Real fixes are hard and take time – so ‘quick fixes’ may be required</a:t>
            </a:r>
          </a:p>
        </p:txBody>
      </p:sp>
      <p:sp>
        <p:nvSpPr>
          <p:cNvPr id="4" name="Slide Number Placeholder 3"/>
          <p:cNvSpPr>
            <a:spLocks noGrp="1"/>
          </p:cNvSpPr>
          <p:nvPr>
            <p:ph type="sldNum" sz="quarter" idx="5"/>
          </p:nvPr>
        </p:nvSpPr>
        <p:spPr/>
        <p:txBody>
          <a:bodyPr/>
          <a:lstStyle/>
          <a:p>
            <a:fld id="{8CF80720-0B2C-473F-8EE9-CBE17D5AF127}" type="slidenum">
              <a:rPr lang="en-US" smtClean="0"/>
              <a:t>35</a:t>
            </a:fld>
            <a:endParaRPr lang="en-US"/>
          </a:p>
        </p:txBody>
      </p:sp>
    </p:spTree>
    <p:extLst>
      <p:ext uri="{BB962C8B-B14F-4D97-AF65-F5344CB8AC3E}">
        <p14:creationId xmlns:p14="http://schemas.microsoft.com/office/powerpoint/2010/main" val="119820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model there are two different types of risk the first is what I call Negative R(</a:t>
            </a:r>
            <a:r>
              <a:rPr lang="en-US" altLang="en-US" dirty="0" err="1"/>
              <a:t>isk</a:t>
            </a:r>
            <a:r>
              <a:rPr lang="en-US" altLang="en-US" dirty="0"/>
              <a:t>) or Negative R. Negative R is the potential for loss injury or illness which is what we typically associate with accidents in the field. Positive R(</a:t>
            </a:r>
            <a:r>
              <a:rPr lang="en-US" altLang="en-US" dirty="0" err="1"/>
              <a:t>isk</a:t>
            </a:r>
            <a:r>
              <a:rPr lang="en-US" altLang="en-US" dirty="0"/>
              <a:t>) or Positive R is the potential for gain growth and development. So in all of our programs, we have both Negative R and Positive R. </a:t>
            </a:r>
          </a:p>
          <a:p>
            <a:endParaRPr lang="en-US" altLang="en-US" dirty="0"/>
          </a:p>
          <a:p>
            <a:r>
              <a:rPr lang="en-US" altLang="en-US" dirty="0"/>
              <a:t>We all know about the negative model of risk, what is the positive side of risk in our industry? Risk is an underlying principal in all of outdoor and adventure education. The fundamental philosophical principles of Kurt Hahn and others is that the exposure to risk/challenge is what impels people to personal growth. </a:t>
            </a:r>
          </a:p>
          <a:p>
            <a:endParaRPr lang="en-US" altLang="en-US" dirty="0"/>
          </a:p>
          <a:p>
            <a:r>
              <a:rPr lang="en-US" altLang="en-US" dirty="0"/>
              <a:t>Each program has to evaluate the level of Negative R that is appropriate for your organization's mission. For example, in my work running wilderness orientation programs for incoming college freshmen, the level of Negative R that is appropriate to accomplish our mission is low. However, if I am working in a therapeutic program with serious drug offenders, the consequences for them not getting off drugs have huge Negative R so I would tolerate running a program that might have a higher Negative R in order to influence behavior change. </a:t>
            </a:r>
          </a:p>
          <a:p>
            <a:endParaRPr lang="en-US" altLang="en-US" dirty="0"/>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93A8EC7-F3A3-47D7-9A16-11D4130144B9}" type="slidenum">
              <a:rPr kumimoji="0" lang="en-US" altLang="en-US" sz="1300"/>
              <a:pPr eaLnBrk="1" hangingPunct="1">
                <a:spcBef>
                  <a:spcPct val="0"/>
                </a:spcBef>
              </a:pPr>
              <a:t>4</a:t>
            </a:fld>
            <a:endParaRPr kumimoji="0" lang="en-US" altLang="en-US" sz="1300"/>
          </a:p>
        </p:txBody>
      </p:sp>
    </p:spTree>
    <p:extLst>
      <p:ext uri="{BB962C8B-B14F-4D97-AF65-F5344CB8AC3E}">
        <p14:creationId xmlns:p14="http://schemas.microsoft.com/office/powerpoint/2010/main" val="2498478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36</a:t>
            </a:fld>
            <a:endParaRPr lang="en-US"/>
          </a:p>
        </p:txBody>
      </p:sp>
    </p:spTree>
    <p:extLst>
      <p:ext uri="{BB962C8B-B14F-4D97-AF65-F5344CB8AC3E}">
        <p14:creationId xmlns:p14="http://schemas.microsoft.com/office/powerpoint/2010/main" val="882808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https://link.springer.com/article/10.1007/s10111-019-00596-x</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37</a:t>
            </a:fld>
            <a:endParaRPr lang="en-US"/>
          </a:p>
        </p:txBody>
      </p:sp>
    </p:spTree>
    <p:extLst>
      <p:ext uri="{BB962C8B-B14F-4D97-AF65-F5344CB8AC3E}">
        <p14:creationId xmlns:p14="http://schemas.microsoft.com/office/powerpoint/2010/main" val="890096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38</a:t>
            </a:fld>
            <a:endParaRPr lang="en-US"/>
          </a:p>
        </p:txBody>
      </p:sp>
    </p:spTree>
    <p:extLst>
      <p:ext uri="{BB962C8B-B14F-4D97-AF65-F5344CB8AC3E}">
        <p14:creationId xmlns:p14="http://schemas.microsoft.com/office/powerpoint/2010/main" val="2291386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https://link.springer.com/article/10.1007/s10111-019-00596-x</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40</a:t>
            </a:fld>
            <a:endParaRPr lang="en-US"/>
          </a:p>
        </p:txBody>
      </p:sp>
    </p:spTree>
    <p:extLst>
      <p:ext uri="{BB962C8B-B14F-4D97-AF65-F5344CB8AC3E}">
        <p14:creationId xmlns:p14="http://schemas.microsoft.com/office/powerpoint/2010/main" val="2344040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https://activeeducationmagazine.wordpress.com/2012/09/05/understanding-accidents-in-the-great-outdoors-the-human-factors-approach/</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41</a:t>
            </a:fld>
            <a:endParaRPr lang="en-US"/>
          </a:p>
        </p:txBody>
      </p:sp>
    </p:spTree>
    <p:extLst>
      <p:ext uri="{BB962C8B-B14F-4D97-AF65-F5344CB8AC3E}">
        <p14:creationId xmlns:p14="http://schemas.microsoft.com/office/powerpoint/2010/main" val="697331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Safety-I to Safety-II: A White Paper</a:t>
            </a:r>
            <a:endParaRPr lang="en-US" dirty="0">
              <a:hlinkClick r:id="rId3"/>
            </a:endParaRPr>
          </a:p>
          <a:p>
            <a:r>
              <a:rPr lang="en-US" dirty="0">
                <a:hlinkClick r:id="rId3"/>
              </a:rPr>
              <a:t>https://www.england.nhs.uk/signuptosafety/wp-content/uploads/sites/16/2015/10/safety-1-safety-2-whte-papr.pdf</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43</a:t>
            </a:fld>
            <a:endParaRPr lang="en-US"/>
          </a:p>
        </p:txBody>
      </p:sp>
    </p:spTree>
    <p:extLst>
      <p:ext uri="{BB962C8B-B14F-4D97-AF65-F5344CB8AC3E}">
        <p14:creationId xmlns:p14="http://schemas.microsoft.com/office/powerpoint/2010/main" val="2790129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44</a:t>
            </a:fld>
            <a:endParaRPr lang="en-US"/>
          </a:p>
        </p:txBody>
      </p:sp>
    </p:spTree>
    <p:extLst>
      <p:ext uri="{BB962C8B-B14F-4D97-AF65-F5344CB8AC3E}">
        <p14:creationId xmlns:p14="http://schemas.microsoft.com/office/powerpoint/2010/main" val="1522754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https://www.cefa-aviation.com/safety2-swiss-cheese-model/</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45</a:t>
            </a:fld>
            <a:endParaRPr lang="en-US"/>
          </a:p>
        </p:txBody>
      </p:sp>
    </p:spTree>
    <p:extLst>
      <p:ext uri="{BB962C8B-B14F-4D97-AF65-F5344CB8AC3E}">
        <p14:creationId xmlns:p14="http://schemas.microsoft.com/office/powerpoint/2010/main" val="2740155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https://safety4sea.com/cm-safety-i-vs-safety-ii-an-overview/</a:t>
            </a:r>
            <a:endParaRPr lang="en-US" dirty="0"/>
          </a:p>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46</a:t>
            </a:fld>
            <a:endParaRPr lang="en-US"/>
          </a:p>
        </p:txBody>
      </p:sp>
    </p:spTree>
    <p:extLst>
      <p:ext uri="{BB962C8B-B14F-4D97-AF65-F5344CB8AC3E}">
        <p14:creationId xmlns:p14="http://schemas.microsoft.com/office/powerpoint/2010/main" val="1237190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48</a:t>
            </a:fld>
            <a:endParaRPr lang="en-US"/>
          </a:p>
        </p:txBody>
      </p:sp>
    </p:spTree>
    <p:extLst>
      <p:ext uri="{BB962C8B-B14F-4D97-AF65-F5344CB8AC3E}">
        <p14:creationId xmlns:p14="http://schemas.microsoft.com/office/powerpoint/2010/main" val="355551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a:t>
            </a:fld>
            <a:endParaRPr lang="en-US"/>
          </a:p>
        </p:txBody>
      </p:sp>
    </p:spTree>
    <p:extLst>
      <p:ext uri="{BB962C8B-B14F-4D97-AF65-F5344CB8AC3E}">
        <p14:creationId xmlns:p14="http://schemas.microsoft.com/office/powerpoint/2010/main" val="2198563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49</a:t>
            </a:fld>
            <a:endParaRPr lang="en-US"/>
          </a:p>
        </p:txBody>
      </p:sp>
    </p:spTree>
    <p:extLst>
      <p:ext uri="{BB962C8B-B14F-4D97-AF65-F5344CB8AC3E}">
        <p14:creationId xmlns:p14="http://schemas.microsoft.com/office/powerpoint/2010/main" val="4031928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D18AAE0A-62FD-4BF4-B32A-F93FA87CB80F}" type="slidenum">
              <a:rPr lang="en-US" smtClean="0"/>
              <a:pPr/>
              <a:t>50</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xfrm>
            <a:off x="946997" y="4405739"/>
            <a:ext cx="5208482" cy="4174285"/>
          </a:xfrm>
          <a:noFill/>
          <a:ln/>
        </p:spPr>
        <p:txBody>
          <a:bodyPr/>
          <a:lstStyle/>
          <a:p>
            <a:endParaRPr lang="en-US" dirty="0"/>
          </a:p>
        </p:txBody>
      </p:sp>
    </p:spTree>
    <p:extLst>
      <p:ext uri="{BB962C8B-B14F-4D97-AF65-F5344CB8AC3E}">
        <p14:creationId xmlns:p14="http://schemas.microsoft.com/office/powerpoint/2010/main" val="2617998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51</a:t>
            </a:fld>
            <a:endParaRPr lang="en-US"/>
          </a:p>
        </p:txBody>
      </p:sp>
    </p:spTree>
    <p:extLst>
      <p:ext uri="{BB962C8B-B14F-4D97-AF65-F5344CB8AC3E}">
        <p14:creationId xmlns:p14="http://schemas.microsoft.com/office/powerpoint/2010/main" val="867262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52</a:t>
            </a:fld>
            <a:endParaRPr lang="en-US"/>
          </a:p>
        </p:txBody>
      </p:sp>
    </p:spTree>
    <p:extLst>
      <p:ext uri="{BB962C8B-B14F-4D97-AF65-F5344CB8AC3E}">
        <p14:creationId xmlns:p14="http://schemas.microsoft.com/office/powerpoint/2010/main" val="839950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Title IX as an example. First, no system is perfect and Title IX certainly is not. </a:t>
            </a:r>
          </a:p>
        </p:txBody>
      </p:sp>
      <p:sp>
        <p:nvSpPr>
          <p:cNvPr id="4" name="Slide Number Placeholder 3"/>
          <p:cNvSpPr>
            <a:spLocks noGrp="1"/>
          </p:cNvSpPr>
          <p:nvPr>
            <p:ph type="sldNum" sz="quarter" idx="5"/>
          </p:nvPr>
        </p:nvSpPr>
        <p:spPr/>
        <p:txBody>
          <a:bodyPr/>
          <a:lstStyle/>
          <a:p>
            <a:fld id="{8CF80720-0B2C-473F-8EE9-CBE17D5AF127}" type="slidenum">
              <a:rPr lang="en-US" smtClean="0"/>
              <a:t>53</a:t>
            </a:fld>
            <a:endParaRPr lang="en-US"/>
          </a:p>
        </p:txBody>
      </p:sp>
    </p:spTree>
    <p:extLst>
      <p:ext uri="{BB962C8B-B14F-4D97-AF65-F5344CB8AC3E}">
        <p14:creationId xmlns:p14="http://schemas.microsoft.com/office/powerpoint/2010/main" val="473959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54</a:t>
            </a:fld>
            <a:endParaRPr lang="en-US"/>
          </a:p>
        </p:txBody>
      </p:sp>
    </p:spTree>
    <p:extLst>
      <p:ext uri="{BB962C8B-B14F-4D97-AF65-F5344CB8AC3E}">
        <p14:creationId xmlns:p14="http://schemas.microsoft.com/office/powerpoint/2010/main" val="1577870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55</a:t>
            </a:fld>
            <a:endParaRPr lang="en-US"/>
          </a:p>
        </p:txBody>
      </p:sp>
    </p:spTree>
    <p:extLst>
      <p:ext uri="{BB962C8B-B14F-4D97-AF65-F5344CB8AC3E}">
        <p14:creationId xmlns:p14="http://schemas.microsoft.com/office/powerpoint/2010/main" val="3772335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56</a:t>
            </a:fld>
            <a:endParaRPr lang="en-US"/>
          </a:p>
        </p:txBody>
      </p:sp>
    </p:spTree>
    <p:extLst>
      <p:ext uri="{BB962C8B-B14F-4D97-AF65-F5344CB8AC3E}">
        <p14:creationId xmlns:p14="http://schemas.microsoft.com/office/powerpoint/2010/main" val="2247103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57</a:t>
            </a:fld>
            <a:endParaRPr lang="en-US"/>
          </a:p>
        </p:txBody>
      </p:sp>
    </p:spTree>
    <p:extLst>
      <p:ext uri="{BB962C8B-B14F-4D97-AF65-F5344CB8AC3E}">
        <p14:creationId xmlns:p14="http://schemas.microsoft.com/office/powerpoint/2010/main" val="2618722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explores how to implement the RASM model in your program. For each activity (backpacking, rock climbing, etc.) you should</a:t>
            </a:r>
          </a:p>
          <a:p>
            <a:endParaRPr lang="en-US" altLang="en-US" dirty="0"/>
          </a:p>
          <a:p>
            <a:pPr>
              <a:buFontTx/>
              <a:buChar char="•"/>
            </a:pPr>
            <a:r>
              <a:rPr lang="en-US" altLang="en-US" dirty="0"/>
              <a:t>Assess the Hazard Factors</a:t>
            </a:r>
            <a:endParaRPr lang="en-US" altLang="en-US" sz="1600" dirty="0"/>
          </a:p>
          <a:p>
            <a:pPr lvl="1">
              <a:buFontTx/>
              <a:buChar char="•"/>
            </a:pPr>
            <a:r>
              <a:rPr lang="en-US" altLang="en-US" dirty="0"/>
              <a:t>Environmental Hazard Factors</a:t>
            </a:r>
            <a:endParaRPr lang="en-US" altLang="en-US" sz="1600" dirty="0"/>
          </a:p>
          <a:p>
            <a:pPr lvl="1">
              <a:buFontTx/>
              <a:buChar char="•"/>
            </a:pPr>
            <a:r>
              <a:rPr lang="en-US" altLang="en-US" dirty="0"/>
              <a:t>Equipment Hazard Factors</a:t>
            </a:r>
            <a:endParaRPr lang="en-US" altLang="en-US" sz="1600" dirty="0"/>
          </a:p>
          <a:p>
            <a:pPr lvl="1">
              <a:buFontTx/>
              <a:buChar char="•"/>
            </a:pPr>
            <a:r>
              <a:rPr lang="en-US" altLang="en-US" dirty="0"/>
              <a:t>People Hazard Factors</a:t>
            </a:r>
            <a:endParaRPr lang="en-US" altLang="en-US" sz="1600" dirty="0"/>
          </a:p>
          <a:p>
            <a:pPr>
              <a:buFontTx/>
              <a:buChar char="•"/>
            </a:pPr>
            <a:r>
              <a:rPr lang="en-US" altLang="en-US" dirty="0"/>
              <a:t>Assess your Safety Factors to deal with the potential hazards </a:t>
            </a:r>
            <a:endParaRPr lang="en-US" altLang="en-US" sz="1600" dirty="0"/>
          </a:p>
          <a:p>
            <a:pPr lvl="1">
              <a:buFontTx/>
              <a:buChar char="•"/>
            </a:pPr>
            <a:r>
              <a:rPr lang="en-US" altLang="en-US" dirty="0"/>
              <a:t>Environmental Safety Factors</a:t>
            </a:r>
            <a:endParaRPr lang="en-US" altLang="en-US" sz="1600" dirty="0"/>
          </a:p>
          <a:p>
            <a:pPr lvl="1">
              <a:buFontTx/>
              <a:buChar char="•"/>
            </a:pPr>
            <a:r>
              <a:rPr lang="en-US" altLang="en-US" dirty="0"/>
              <a:t>Equipment Safety Factors</a:t>
            </a:r>
            <a:endParaRPr lang="en-US" altLang="en-US" sz="1600" dirty="0"/>
          </a:p>
          <a:p>
            <a:pPr lvl="1">
              <a:buFontTx/>
              <a:buChar char="•"/>
            </a:pPr>
            <a:r>
              <a:rPr lang="en-US" altLang="en-US" dirty="0"/>
              <a:t>People Safety Factors</a:t>
            </a:r>
            <a:endParaRPr lang="en-US" altLang="en-US" sz="1600" dirty="0"/>
          </a:p>
          <a:p>
            <a:pPr>
              <a:buFontTx/>
              <a:buChar char="•"/>
            </a:pPr>
            <a:r>
              <a:rPr lang="en-US" altLang="en-US" dirty="0"/>
              <a:t>Decide if the Risk Level is acceptable</a:t>
            </a:r>
            <a:endParaRPr lang="en-US" altLang="en-US" sz="1600" dirty="0"/>
          </a:p>
          <a:p>
            <a:endParaRPr lang="en-US" altLang="en-US" dirty="0"/>
          </a:p>
          <a:p>
            <a:r>
              <a:rPr lang="en-US" altLang="en-US" dirty="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58</a:t>
            </a:fld>
            <a:endParaRPr kumimoji="0" lang="en-US" altLang="en-US" sz="1300"/>
          </a:p>
        </p:txBody>
      </p:sp>
    </p:spTree>
    <p:extLst>
      <p:ext uri="{BB962C8B-B14F-4D97-AF65-F5344CB8AC3E}">
        <p14:creationId xmlns:p14="http://schemas.microsoft.com/office/powerpoint/2010/main" val="63715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risk is inherent in our programs. That is Negative R exists in all adventure activities. </a:t>
            </a:r>
            <a:br>
              <a:rPr lang="en-US" altLang="en-US" dirty="0"/>
            </a:br>
            <a:r>
              <a:rPr lang="en-US" altLang="en-US" dirty="0"/>
              <a:t>Risk is expected. Negative R can occur at any time so we have to expect the unexpected. </a:t>
            </a:r>
            <a:br>
              <a:rPr lang="en-US" altLang="en-US" dirty="0"/>
            </a:br>
            <a:r>
              <a:rPr lang="en-US" altLang="en-US" dirty="0"/>
              <a:t>Risk is manufactured. We plan programs with the understanding that there is some Negative R. In fact our programs wouldn't function without some level of Negative R. </a:t>
            </a:r>
            <a:br>
              <a:rPr lang="en-US" altLang="en-US" dirty="0"/>
            </a:br>
            <a:r>
              <a:rPr lang="en-US" altLang="en-US" dirty="0"/>
              <a:t>And finally risk is integral. Both Negative R and Positive R are essential parts of our programs.</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FD11922-2ECB-4A18-8F5D-56B93C1D30AA}" type="slidenum">
              <a:rPr kumimoji="0" lang="en-US" altLang="en-US" sz="1300"/>
              <a:pPr eaLnBrk="1" hangingPunct="1">
                <a:spcBef>
                  <a:spcPct val="0"/>
                </a:spcBef>
              </a:pPr>
              <a:t>6</a:t>
            </a:fld>
            <a:endParaRPr kumimoji="0" lang="en-US" altLang="en-US" sz="1300"/>
          </a:p>
        </p:txBody>
      </p:sp>
    </p:spTree>
    <p:extLst>
      <p:ext uri="{BB962C8B-B14F-4D97-AF65-F5344CB8AC3E}">
        <p14:creationId xmlns:p14="http://schemas.microsoft.com/office/powerpoint/2010/main" val="1856507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explores how to implement the RASM model in your program. For each activity (backpacking, rock climbing, etc.) you should</a:t>
            </a:r>
          </a:p>
          <a:p>
            <a:endParaRPr lang="en-US" altLang="en-US" dirty="0"/>
          </a:p>
          <a:p>
            <a:pPr>
              <a:buFontTx/>
              <a:buChar char="•"/>
            </a:pPr>
            <a:r>
              <a:rPr lang="en-US" altLang="en-US" dirty="0"/>
              <a:t>Assess the Hazard Factors</a:t>
            </a:r>
            <a:endParaRPr lang="en-US" altLang="en-US" sz="1600" dirty="0"/>
          </a:p>
          <a:p>
            <a:pPr lvl="1">
              <a:buFontTx/>
              <a:buChar char="•"/>
            </a:pPr>
            <a:r>
              <a:rPr lang="en-US" altLang="en-US" dirty="0"/>
              <a:t>Environmental Hazard Factors</a:t>
            </a:r>
            <a:endParaRPr lang="en-US" altLang="en-US" sz="1600" dirty="0"/>
          </a:p>
          <a:p>
            <a:pPr lvl="1">
              <a:buFontTx/>
              <a:buChar char="•"/>
            </a:pPr>
            <a:r>
              <a:rPr lang="en-US" altLang="en-US" dirty="0"/>
              <a:t>Equipment Hazard Factors</a:t>
            </a:r>
            <a:endParaRPr lang="en-US" altLang="en-US" sz="1600" dirty="0"/>
          </a:p>
          <a:p>
            <a:pPr lvl="1">
              <a:buFontTx/>
              <a:buChar char="•"/>
            </a:pPr>
            <a:r>
              <a:rPr lang="en-US" altLang="en-US" dirty="0"/>
              <a:t>People Hazard Factors</a:t>
            </a:r>
            <a:endParaRPr lang="en-US" altLang="en-US" sz="1600" dirty="0"/>
          </a:p>
          <a:p>
            <a:pPr>
              <a:buFontTx/>
              <a:buChar char="•"/>
            </a:pPr>
            <a:r>
              <a:rPr lang="en-US" altLang="en-US" dirty="0"/>
              <a:t>Assess your Safety Factors to deal with the potential hazards </a:t>
            </a:r>
            <a:endParaRPr lang="en-US" altLang="en-US" sz="1600" dirty="0"/>
          </a:p>
          <a:p>
            <a:pPr lvl="1">
              <a:buFontTx/>
              <a:buChar char="•"/>
            </a:pPr>
            <a:r>
              <a:rPr lang="en-US" altLang="en-US" dirty="0"/>
              <a:t>Environmental Safety Factors</a:t>
            </a:r>
            <a:endParaRPr lang="en-US" altLang="en-US" sz="1600" dirty="0"/>
          </a:p>
          <a:p>
            <a:pPr lvl="1">
              <a:buFontTx/>
              <a:buChar char="•"/>
            </a:pPr>
            <a:r>
              <a:rPr lang="en-US" altLang="en-US" dirty="0"/>
              <a:t>Equipment Safety Factors</a:t>
            </a:r>
            <a:endParaRPr lang="en-US" altLang="en-US" sz="1600" dirty="0"/>
          </a:p>
          <a:p>
            <a:pPr lvl="1">
              <a:buFontTx/>
              <a:buChar char="•"/>
            </a:pPr>
            <a:r>
              <a:rPr lang="en-US" altLang="en-US" dirty="0"/>
              <a:t>People Safety Factors</a:t>
            </a:r>
            <a:endParaRPr lang="en-US" altLang="en-US" sz="1600" dirty="0"/>
          </a:p>
          <a:p>
            <a:pPr>
              <a:buFontTx/>
              <a:buChar char="•"/>
            </a:pPr>
            <a:r>
              <a:rPr lang="en-US" altLang="en-US" dirty="0"/>
              <a:t>Decide if the Risk Level is acceptable</a:t>
            </a:r>
            <a:endParaRPr lang="en-US" altLang="en-US" sz="1600" dirty="0"/>
          </a:p>
          <a:p>
            <a:endParaRPr lang="en-US" altLang="en-US" dirty="0"/>
          </a:p>
          <a:p>
            <a:r>
              <a:rPr lang="en-US" altLang="en-US" dirty="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59</a:t>
            </a:fld>
            <a:endParaRPr kumimoji="0" lang="en-US" altLang="en-US" sz="1300"/>
          </a:p>
        </p:txBody>
      </p:sp>
    </p:spTree>
    <p:extLst>
      <p:ext uri="{BB962C8B-B14F-4D97-AF65-F5344CB8AC3E}">
        <p14:creationId xmlns:p14="http://schemas.microsoft.com/office/powerpoint/2010/main" val="1080183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explores how to implement the RASM model in your program. For each activity (backpacking, rock climbing, etc.) you should</a:t>
            </a:r>
          </a:p>
          <a:p>
            <a:endParaRPr lang="en-US" altLang="en-US" dirty="0"/>
          </a:p>
          <a:p>
            <a:pPr>
              <a:buFontTx/>
              <a:buChar char="•"/>
            </a:pPr>
            <a:r>
              <a:rPr lang="en-US" altLang="en-US" dirty="0"/>
              <a:t>Assess the Hazard Factors</a:t>
            </a:r>
            <a:endParaRPr lang="en-US" altLang="en-US" sz="1600" dirty="0"/>
          </a:p>
          <a:p>
            <a:pPr lvl="1">
              <a:buFontTx/>
              <a:buChar char="•"/>
            </a:pPr>
            <a:r>
              <a:rPr lang="en-US" altLang="en-US" dirty="0"/>
              <a:t>Environmental Hazard Factors</a:t>
            </a:r>
            <a:endParaRPr lang="en-US" altLang="en-US" sz="1600" dirty="0"/>
          </a:p>
          <a:p>
            <a:pPr lvl="1">
              <a:buFontTx/>
              <a:buChar char="•"/>
            </a:pPr>
            <a:r>
              <a:rPr lang="en-US" altLang="en-US" dirty="0"/>
              <a:t>Equipment Hazard Factors</a:t>
            </a:r>
            <a:endParaRPr lang="en-US" altLang="en-US" sz="1600" dirty="0"/>
          </a:p>
          <a:p>
            <a:pPr lvl="1">
              <a:buFontTx/>
              <a:buChar char="•"/>
            </a:pPr>
            <a:r>
              <a:rPr lang="en-US" altLang="en-US" dirty="0"/>
              <a:t>People Hazard Factors</a:t>
            </a:r>
            <a:endParaRPr lang="en-US" altLang="en-US" sz="1600" dirty="0"/>
          </a:p>
          <a:p>
            <a:pPr>
              <a:buFontTx/>
              <a:buChar char="•"/>
            </a:pPr>
            <a:r>
              <a:rPr lang="en-US" altLang="en-US" dirty="0"/>
              <a:t>Assess your Safety Factors to deal with the potential hazards </a:t>
            </a:r>
            <a:endParaRPr lang="en-US" altLang="en-US" sz="1600" dirty="0"/>
          </a:p>
          <a:p>
            <a:pPr lvl="1">
              <a:buFontTx/>
              <a:buChar char="•"/>
            </a:pPr>
            <a:r>
              <a:rPr lang="en-US" altLang="en-US" dirty="0"/>
              <a:t>Environmental Safety Factors</a:t>
            </a:r>
            <a:endParaRPr lang="en-US" altLang="en-US" sz="1600" dirty="0"/>
          </a:p>
          <a:p>
            <a:pPr lvl="1">
              <a:buFontTx/>
              <a:buChar char="•"/>
            </a:pPr>
            <a:r>
              <a:rPr lang="en-US" altLang="en-US" dirty="0"/>
              <a:t>Equipment Safety Factors</a:t>
            </a:r>
            <a:endParaRPr lang="en-US" altLang="en-US" sz="1600" dirty="0"/>
          </a:p>
          <a:p>
            <a:pPr lvl="1">
              <a:buFontTx/>
              <a:buChar char="•"/>
            </a:pPr>
            <a:r>
              <a:rPr lang="en-US" altLang="en-US" dirty="0"/>
              <a:t>People Safety Factors</a:t>
            </a:r>
            <a:endParaRPr lang="en-US" altLang="en-US" sz="1600" dirty="0"/>
          </a:p>
          <a:p>
            <a:pPr>
              <a:buFontTx/>
              <a:buChar char="•"/>
            </a:pPr>
            <a:r>
              <a:rPr lang="en-US" altLang="en-US" dirty="0"/>
              <a:t>Decide if the Risk Level is acceptable</a:t>
            </a:r>
            <a:endParaRPr lang="en-US" altLang="en-US" sz="1600" dirty="0"/>
          </a:p>
          <a:p>
            <a:endParaRPr lang="en-US" altLang="en-US" dirty="0"/>
          </a:p>
          <a:p>
            <a:r>
              <a:rPr lang="en-US" altLang="en-US" dirty="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60</a:t>
            </a:fld>
            <a:endParaRPr kumimoji="0" lang="en-US" altLang="en-US" sz="1300"/>
          </a:p>
        </p:txBody>
      </p:sp>
    </p:spTree>
    <p:extLst>
      <p:ext uri="{BB962C8B-B14F-4D97-AF65-F5344CB8AC3E}">
        <p14:creationId xmlns:p14="http://schemas.microsoft.com/office/powerpoint/2010/main" val="1387642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dirty="0"/>
          </a:p>
        </p:txBody>
      </p:sp>
      <p:sp>
        <p:nvSpPr>
          <p:cNvPr id="230404" name="Slide Number Placeholder 3"/>
          <p:cNvSpPr>
            <a:spLocks noGrp="1"/>
          </p:cNvSpPr>
          <p:nvPr>
            <p:ph type="sldNum" sz="quarter" idx="5"/>
          </p:nvPr>
        </p:nvSpPr>
        <p:spPr>
          <a:noFill/>
        </p:spPr>
        <p:txBody>
          <a:bodyPr/>
          <a:lstStyle/>
          <a:p>
            <a:fld id="{D93087BF-E849-45F2-BEC2-FF8DFE1B940F}" type="slidenum">
              <a:rPr lang="en-US" smtClean="0"/>
              <a:pPr/>
              <a:t>61</a:t>
            </a:fld>
            <a:endParaRPr lang="en-US"/>
          </a:p>
        </p:txBody>
      </p:sp>
    </p:spTree>
    <p:extLst>
      <p:ext uri="{BB962C8B-B14F-4D97-AF65-F5344CB8AC3E}">
        <p14:creationId xmlns:p14="http://schemas.microsoft.com/office/powerpoint/2010/main" val="12107132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610" indent="-294465" eaLnBrk="0" hangingPunct="0">
              <a:spcBef>
                <a:spcPct val="30000"/>
              </a:spcBef>
              <a:defRPr kumimoji="1" sz="1200">
                <a:solidFill>
                  <a:schemeClr val="tx1"/>
                </a:solidFill>
                <a:latin typeface="Arial Narrow" panose="020B0606020202030204" pitchFamily="34" charset="0"/>
              </a:defRPr>
            </a:lvl2pPr>
            <a:lvl3pPr marL="1177862" indent="-235572" eaLnBrk="0" hangingPunct="0">
              <a:spcBef>
                <a:spcPct val="30000"/>
              </a:spcBef>
              <a:defRPr kumimoji="1" sz="1200">
                <a:solidFill>
                  <a:schemeClr val="tx1"/>
                </a:solidFill>
                <a:latin typeface="Arial Narrow" panose="020B0606020202030204" pitchFamily="34" charset="0"/>
              </a:defRPr>
            </a:lvl3pPr>
            <a:lvl4pPr marL="1649006" indent="-235572" eaLnBrk="0" hangingPunct="0">
              <a:spcBef>
                <a:spcPct val="30000"/>
              </a:spcBef>
              <a:defRPr kumimoji="1" sz="1200">
                <a:solidFill>
                  <a:schemeClr val="tx1"/>
                </a:solidFill>
                <a:latin typeface="Arial Narrow" panose="020B0606020202030204" pitchFamily="34" charset="0"/>
              </a:defRPr>
            </a:lvl4pPr>
            <a:lvl5pPr marL="2120151" indent="-235572" eaLnBrk="0" hangingPunct="0">
              <a:spcBef>
                <a:spcPct val="30000"/>
              </a:spcBef>
              <a:defRPr kumimoji="1" sz="1200">
                <a:solidFill>
                  <a:schemeClr val="tx1"/>
                </a:solidFill>
                <a:latin typeface="Arial Narrow" panose="020B0606020202030204" pitchFamily="34" charset="0"/>
              </a:defRPr>
            </a:lvl5pPr>
            <a:lvl6pPr marL="2591295" indent="-235572" eaLnBrk="0" fontAlgn="base" hangingPunct="0">
              <a:spcBef>
                <a:spcPct val="30000"/>
              </a:spcBef>
              <a:spcAft>
                <a:spcPct val="0"/>
              </a:spcAft>
              <a:defRPr kumimoji="1" sz="1200">
                <a:solidFill>
                  <a:schemeClr val="tx1"/>
                </a:solidFill>
                <a:latin typeface="Arial Narrow" panose="020B0606020202030204" pitchFamily="34" charset="0"/>
              </a:defRPr>
            </a:lvl6pPr>
            <a:lvl7pPr marL="3062440" indent="-235572" eaLnBrk="0" fontAlgn="base" hangingPunct="0">
              <a:spcBef>
                <a:spcPct val="30000"/>
              </a:spcBef>
              <a:spcAft>
                <a:spcPct val="0"/>
              </a:spcAft>
              <a:defRPr kumimoji="1" sz="1200">
                <a:solidFill>
                  <a:schemeClr val="tx1"/>
                </a:solidFill>
                <a:latin typeface="Arial Narrow" panose="020B0606020202030204" pitchFamily="34" charset="0"/>
              </a:defRPr>
            </a:lvl7pPr>
            <a:lvl8pPr marL="3533585" indent="-235572" eaLnBrk="0" fontAlgn="base" hangingPunct="0">
              <a:spcBef>
                <a:spcPct val="30000"/>
              </a:spcBef>
              <a:spcAft>
                <a:spcPct val="0"/>
              </a:spcAft>
              <a:defRPr kumimoji="1" sz="1200">
                <a:solidFill>
                  <a:schemeClr val="tx1"/>
                </a:solidFill>
                <a:latin typeface="Arial Narrow" panose="020B0606020202030204" pitchFamily="34" charset="0"/>
              </a:defRPr>
            </a:lvl8pPr>
            <a:lvl9pPr marL="4004729" indent="-235572"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62</a:t>
            </a:fld>
            <a:endParaRPr kumimoji="0" lang="en-US" altLang="en-US" sz="1300"/>
          </a:p>
        </p:txBody>
      </p:sp>
    </p:spTree>
    <p:extLst>
      <p:ext uri="{BB962C8B-B14F-4D97-AF65-F5344CB8AC3E}">
        <p14:creationId xmlns:p14="http://schemas.microsoft.com/office/powerpoint/2010/main" val="28186535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63</a:t>
            </a:fld>
            <a:endParaRPr lang="en-US"/>
          </a:p>
        </p:txBody>
      </p:sp>
    </p:spTree>
    <p:extLst>
      <p:ext uri="{BB962C8B-B14F-4D97-AF65-F5344CB8AC3E}">
        <p14:creationId xmlns:p14="http://schemas.microsoft.com/office/powerpoint/2010/main" val="1026402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dirty="0"/>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64</a:t>
            </a:fld>
            <a:endParaRPr lang="en-US"/>
          </a:p>
        </p:txBody>
      </p:sp>
    </p:spTree>
    <p:extLst>
      <p:ext uri="{BB962C8B-B14F-4D97-AF65-F5344CB8AC3E}">
        <p14:creationId xmlns:p14="http://schemas.microsoft.com/office/powerpoint/2010/main" val="33581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to define an Incident. Bring up the difference between an Incident and a Close Call/Near Miss.</a:t>
            </a:r>
          </a:p>
        </p:txBody>
      </p:sp>
      <p:sp>
        <p:nvSpPr>
          <p:cNvPr id="4" name="Slide Number Placeholder 3"/>
          <p:cNvSpPr>
            <a:spLocks noGrp="1"/>
          </p:cNvSpPr>
          <p:nvPr>
            <p:ph type="sldNum" sz="quarter" idx="10"/>
          </p:nvPr>
        </p:nvSpPr>
        <p:spPr/>
        <p:txBody>
          <a:bodyPr/>
          <a:lstStyle/>
          <a:p>
            <a:fld id="{8CF80720-0B2C-473F-8EE9-CBE17D5AF127}" type="slidenum">
              <a:rPr lang="en-US" smtClean="0"/>
              <a:t>7</a:t>
            </a:fld>
            <a:endParaRPr lang="en-US"/>
          </a:p>
        </p:txBody>
      </p:sp>
    </p:spTree>
    <p:extLst>
      <p:ext uri="{BB962C8B-B14F-4D97-AF65-F5344CB8AC3E}">
        <p14:creationId xmlns:p14="http://schemas.microsoft.com/office/powerpoint/2010/main" val="273140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dirty="0"/>
              <a:t>Some</a:t>
            </a:r>
            <a:r>
              <a:rPr lang="en-US" baseline="0" dirty="0"/>
              <a:t> of you may be familiar with what is called the Accident Iceberg or the Accident Pyramid. What do we know about in Iceberg – that 90% is actually underwater and can’t be seen. This is based on the work of Bird and </a:t>
            </a:r>
            <a:r>
              <a:rPr lang="en-US" baseline="0" dirty="0" err="1"/>
              <a:t>Germain</a:t>
            </a:r>
            <a:r>
              <a:rPr lang="en-US" baseline="0" dirty="0"/>
              <a:t> studying accidents in industrial settings. It has been replicated in 2003 by Conoco Philips and is generalized here for the outdoor industry.</a:t>
            </a:r>
          </a:p>
          <a:p>
            <a:r>
              <a:rPr lang="en-US" baseline="0" dirty="0"/>
              <a:t>Their research showed that for every serious or major injury there would be 10 minor injuries, 30 cases of property damage and 600 close calls. Based on this model what is the most predictive data point for the Risk Level of a particular activity – the near misses.</a:t>
            </a:r>
            <a:endParaRPr lang="en-US" dirty="0"/>
          </a:p>
        </p:txBody>
      </p:sp>
      <p:sp>
        <p:nvSpPr>
          <p:cNvPr id="183300" name="Slide Number Placeholder 3"/>
          <p:cNvSpPr>
            <a:spLocks noGrp="1"/>
          </p:cNvSpPr>
          <p:nvPr>
            <p:ph type="sldNum" sz="quarter" idx="5"/>
          </p:nvPr>
        </p:nvSpPr>
        <p:spPr>
          <a:noFill/>
        </p:spPr>
        <p:txBody>
          <a:bodyPr/>
          <a:lstStyle/>
          <a:p>
            <a:fld id="{FBFBC04D-15CA-4ED2-8B08-7F3EC031ECD0}" type="slidenum">
              <a:rPr lang="en-US" smtClean="0"/>
              <a:pPr/>
              <a:t>8</a:t>
            </a:fld>
            <a:endParaRPr lang="en-US"/>
          </a:p>
        </p:txBody>
      </p:sp>
    </p:spTree>
    <p:extLst>
      <p:ext uri="{BB962C8B-B14F-4D97-AF65-F5344CB8AC3E}">
        <p14:creationId xmlns:p14="http://schemas.microsoft.com/office/powerpoint/2010/main" val="238024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buFontTx/>
              <a:buChar char="•"/>
            </a:pPr>
            <a:r>
              <a:rPr lang="en-US" dirty="0">
                <a:solidFill>
                  <a:srgbClr val="363636"/>
                </a:solidFill>
              </a:rPr>
              <a:t>Risk Levels are levels of increasing risk and therefore increased potential for accidents.</a:t>
            </a:r>
          </a:p>
          <a:p>
            <a:pPr eaLnBrk="1" hangingPunct="1">
              <a:buFontTx/>
              <a:buChar char="•"/>
            </a:pPr>
            <a:r>
              <a:rPr lang="en-US" dirty="0">
                <a:solidFill>
                  <a:srgbClr val="363636"/>
                </a:solidFill>
              </a:rPr>
              <a:t>Risk Level is assigned to an ascending scale of 1 to 5 (arbitrary).</a:t>
            </a:r>
          </a:p>
          <a:p>
            <a:pPr eaLnBrk="1" hangingPunct="1">
              <a:buFontTx/>
              <a:buChar char="•"/>
            </a:pPr>
            <a:r>
              <a:rPr lang="en-US" dirty="0">
                <a:solidFill>
                  <a:srgbClr val="363636"/>
                </a:solidFill>
              </a:rPr>
              <a:t>The interaction of Hazard Factors and Safety Factors creates the Risk Level.</a:t>
            </a:r>
          </a:p>
          <a:p>
            <a:pPr eaLnBrk="1" hangingPunct="1">
              <a:buFontTx/>
              <a:buChar char="•"/>
            </a:pPr>
            <a:r>
              <a:rPr lang="en-US" dirty="0">
                <a:solidFill>
                  <a:srgbClr val="363636"/>
                </a:solidFill>
              </a:rPr>
              <a:t>There is no such thing as a Risk Level of Zero. – in any activity the overall</a:t>
            </a:r>
            <a:r>
              <a:rPr lang="en-US" baseline="0" dirty="0">
                <a:solidFill>
                  <a:srgbClr val="363636"/>
                </a:solidFill>
              </a:rPr>
              <a:t> risk level cannot be zero</a:t>
            </a:r>
            <a:endParaRPr lang="en-US" dirty="0">
              <a:solidFill>
                <a:srgbClr val="363636"/>
              </a:solidFill>
            </a:endParaRPr>
          </a:p>
          <a:p>
            <a:endParaRPr lang="en-US" dirty="0"/>
          </a:p>
        </p:txBody>
      </p:sp>
      <p:sp>
        <p:nvSpPr>
          <p:cNvPr id="200708" name="Slide Number Placeholder 3"/>
          <p:cNvSpPr>
            <a:spLocks noGrp="1"/>
          </p:cNvSpPr>
          <p:nvPr>
            <p:ph type="sldNum" sz="quarter" idx="5"/>
          </p:nvPr>
        </p:nvSpPr>
        <p:spPr>
          <a:noFill/>
        </p:spPr>
        <p:txBody>
          <a:bodyPr/>
          <a:lstStyle/>
          <a:p>
            <a:fld id="{1498A94A-EE83-4494-AE07-A91AAEC07225}" type="slidenum">
              <a:rPr lang="en-US" smtClean="0"/>
              <a:pPr/>
              <a:t>11</a:t>
            </a:fld>
            <a:endParaRPr lang="en-US"/>
          </a:p>
        </p:txBody>
      </p:sp>
    </p:spTree>
    <p:extLst>
      <p:ext uri="{BB962C8B-B14F-4D97-AF65-F5344CB8AC3E}">
        <p14:creationId xmlns:p14="http://schemas.microsoft.com/office/powerpoint/2010/main" val="68165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defTabSz="942289">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12</a:t>
            </a:fld>
            <a:endParaRPr lang="en-US"/>
          </a:p>
        </p:txBody>
      </p:sp>
    </p:spTree>
    <p:extLst>
      <p:ext uri="{BB962C8B-B14F-4D97-AF65-F5344CB8AC3E}">
        <p14:creationId xmlns:p14="http://schemas.microsoft.com/office/powerpoint/2010/main" val="405297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08867" y="227013"/>
            <a:ext cx="8432800" cy="762000"/>
          </a:xfrm>
        </p:spPr>
        <p:txBody>
          <a:bodyPr/>
          <a:lstStyle/>
          <a:p>
            <a:r>
              <a:rPr lang="en-US"/>
              <a:t>Click to edit Master title style</a:t>
            </a:r>
          </a:p>
        </p:txBody>
      </p:sp>
      <p:sp>
        <p:nvSpPr>
          <p:cNvPr id="3" name="Chart Placeholder 2"/>
          <p:cNvSpPr>
            <a:spLocks noGrp="1"/>
          </p:cNvSpPr>
          <p:nvPr>
            <p:ph type="chart" idx="1"/>
          </p:nvPr>
        </p:nvSpPr>
        <p:spPr>
          <a:xfrm>
            <a:off x="609600" y="1447801"/>
            <a:ext cx="10972800" cy="4949825"/>
          </a:xfrm>
        </p:spPr>
        <p:txBody>
          <a:bodyPr/>
          <a:lstStyle/>
          <a:p>
            <a:pPr lvl="0"/>
            <a:endParaRPr lang="en-US" noProof="0"/>
          </a:p>
        </p:txBody>
      </p:sp>
      <p:sp>
        <p:nvSpPr>
          <p:cNvPr id="4" name="Date Placeholder 3"/>
          <p:cNvSpPr>
            <a:spLocks noGrp="1" noChangeArrowheads="1"/>
          </p:cNvSpPr>
          <p:nvPr>
            <p:ph type="dt" sz="half" idx="10"/>
          </p:nvPr>
        </p:nvSpPr>
        <p:spPr>
          <a:xfrm>
            <a:off x="3024717" y="6477001"/>
            <a:ext cx="2844800" cy="24447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noChangeArrowheads="1"/>
          </p:cNvSpPr>
          <p:nvPr>
            <p:ph type="ftr" sz="quarter" idx="11"/>
          </p:nvPr>
        </p:nvSpPr>
        <p:spPr>
          <a:xfrm>
            <a:off x="4165600" y="6477001"/>
            <a:ext cx="3860800" cy="24447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noChangeArrowheads="1"/>
          </p:cNvSpPr>
          <p:nvPr>
            <p:ph type="sldNum" sz="quarter" idx="12"/>
          </p:nvPr>
        </p:nvSpPr>
        <p:spPr>
          <a:xfrm>
            <a:off x="8022168" y="6445251"/>
            <a:ext cx="3560233" cy="276225"/>
          </a:xfrm>
          <a:prstGeom prst="rect">
            <a:avLst/>
          </a:prstGeom>
        </p:spPr>
        <p:txBody>
          <a:bodyPr/>
          <a:lstStyle>
            <a:lvl1pPr>
              <a:defRPr>
                <a:latin typeface="Arial" charset="0"/>
              </a:defRPr>
            </a:lvl1pPr>
          </a:lstStyle>
          <a:p>
            <a:pPr>
              <a:defRPr/>
            </a:pPr>
            <a:fld id="{FF982A2A-6FCC-4DE6-96D8-87A6BAD4A6FF}" type="slidenum">
              <a:rPr lang="en-US"/>
              <a:pPr>
                <a:defRPr/>
              </a:pPr>
              <a:t>‹#›</a:t>
            </a:fld>
            <a:endParaRPr lang="en-US"/>
          </a:p>
        </p:txBody>
      </p:sp>
    </p:spTree>
    <p:extLst>
      <p:ext uri="{BB962C8B-B14F-4D97-AF65-F5344CB8AC3E}">
        <p14:creationId xmlns:p14="http://schemas.microsoft.com/office/powerpoint/2010/main" val="195668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4/26/2020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1"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ploadsproject.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fontScale="90000"/>
          </a:bodyPr>
          <a:lstStyle/>
          <a:p>
            <a:pPr algn="ctr"/>
            <a:br>
              <a:rPr lang="en-US" sz="5400" dirty="0"/>
            </a:br>
            <a:r>
              <a:rPr lang="en-US" sz="5400" dirty="0"/>
              <a:t>Risk Assessment &amp; Safety Management: </a:t>
            </a:r>
            <a:br>
              <a:rPr lang="en-US" sz="5400" dirty="0"/>
            </a:br>
            <a:r>
              <a:rPr lang="en-US" sz="5400" dirty="0"/>
              <a:t>Making Program Decisions </a:t>
            </a:r>
            <a:br>
              <a:rPr lang="en-US" sz="5400" dirty="0"/>
            </a:br>
            <a:r>
              <a:rPr lang="en-US" sz="5400" dirty="0"/>
              <a:t>in the COVID-19 Era</a:t>
            </a:r>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2020</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www.IncidentAnalytix.com</a:t>
            </a:r>
          </a:p>
        </p:txBody>
      </p:sp>
    </p:spTree>
    <p:extLst>
      <p:ext uri="{BB962C8B-B14F-4D97-AF65-F5344CB8AC3E}">
        <p14:creationId xmlns:p14="http://schemas.microsoft.com/office/powerpoint/2010/main" val="333849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A2E5-F1D5-4A42-85B2-7C17B48E92FB}"/>
              </a:ext>
            </a:extLst>
          </p:cNvPr>
          <p:cNvSpPr>
            <a:spLocks noGrp="1"/>
          </p:cNvSpPr>
          <p:nvPr>
            <p:ph type="title"/>
          </p:nvPr>
        </p:nvSpPr>
        <p:spPr>
          <a:xfrm>
            <a:off x="838200" y="365125"/>
            <a:ext cx="6584999" cy="6050075"/>
          </a:xfrm>
        </p:spPr>
        <p:txBody>
          <a:bodyPr>
            <a:normAutofit/>
          </a:bodyPr>
          <a:lstStyle/>
          <a:p>
            <a:r>
              <a:rPr lang="en-US" dirty="0"/>
              <a:t>The  Risk Assessment Safety Management (RASM) Model</a:t>
            </a:r>
          </a:p>
        </p:txBody>
      </p:sp>
    </p:spTree>
    <p:extLst>
      <p:ext uri="{BB962C8B-B14F-4D97-AF65-F5344CB8AC3E}">
        <p14:creationId xmlns:p14="http://schemas.microsoft.com/office/powerpoint/2010/main" val="164247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normAutofit/>
          </a:bodyPr>
          <a:lstStyle/>
          <a:p>
            <a:pPr eaLnBrk="1" hangingPunct="1"/>
            <a:r>
              <a:rPr lang="en-US" sz="3200" dirty="0">
                <a:solidFill>
                  <a:schemeClr val="tx1">
                    <a:lumMod val="95000"/>
                  </a:schemeClr>
                </a:solidFill>
              </a:rPr>
              <a:t>The interaction of </a:t>
            </a:r>
            <a:r>
              <a:rPr lang="en-US" sz="3200" dirty="0">
                <a:solidFill>
                  <a:schemeClr val="accent6"/>
                </a:solidFill>
              </a:rPr>
              <a:t>Hazard Factors </a:t>
            </a:r>
            <a:r>
              <a:rPr lang="en-US" sz="3200" dirty="0">
                <a:solidFill>
                  <a:schemeClr val="tx1">
                    <a:lumMod val="95000"/>
                  </a:schemeClr>
                </a:solidFill>
              </a:rPr>
              <a:t>and </a:t>
            </a:r>
            <a:r>
              <a:rPr lang="en-US" sz="3200" dirty="0">
                <a:solidFill>
                  <a:schemeClr val="accent6"/>
                </a:solidFill>
              </a:rPr>
              <a:t>Safety Factors </a:t>
            </a:r>
            <a:r>
              <a:rPr lang="en-US" sz="3200" dirty="0">
                <a:solidFill>
                  <a:schemeClr val="tx1">
                    <a:lumMod val="95000"/>
                  </a:schemeClr>
                </a:solidFill>
              </a:rPr>
              <a:t>creates the Risk Level.</a:t>
            </a:r>
          </a:p>
          <a:p>
            <a:pPr eaLnBrk="1" hangingPunct="1"/>
            <a:r>
              <a:rPr lang="en-US" sz="3200" dirty="0">
                <a:solidFill>
                  <a:schemeClr val="tx1">
                    <a:lumMod val="95000"/>
                  </a:schemeClr>
                </a:solidFill>
              </a:rPr>
              <a:t>There is no such thing as an </a:t>
            </a:r>
            <a:r>
              <a:rPr lang="en-US" sz="3200" u="sng" dirty="0">
                <a:solidFill>
                  <a:schemeClr val="tx1">
                    <a:lumMod val="95000"/>
                  </a:schemeClr>
                </a:solidFill>
              </a:rPr>
              <a:t>overall</a:t>
            </a:r>
            <a:r>
              <a:rPr lang="en-US" sz="3200" dirty="0">
                <a:solidFill>
                  <a:schemeClr val="tx1">
                    <a:lumMod val="95000"/>
                  </a:schemeClr>
                </a:solidFill>
              </a:rPr>
              <a:t> Risk Level of Zero.</a:t>
            </a:r>
          </a:p>
        </p:txBody>
      </p:sp>
      <p:sp>
        <p:nvSpPr>
          <p:cNvPr id="2" name="Title 1"/>
          <p:cNvSpPr>
            <a:spLocks noGrp="1"/>
          </p:cNvSpPr>
          <p:nvPr>
            <p:ph type="title"/>
          </p:nvPr>
        </p:nvSpPr>
        <p:spPr/>
        <p:txBody>
          <a:bodyPr/>
          <a:lstStyle/>
          <a:p>
            <a:r>
              <a:rPr lang="en-US" dirty="0"/>
              <a:t>Risk Level</a:t>
            </a:r>
          </a:p>
        </p:txBody>
      </p:sp>
    </p:spTree>
    <p:extLst>
      <p:ext uri="{BB962C8B-B14F-4D97-AF65-F5344CB8AC3E}">
        <p14:creationId xmlns:p14="http://schemas.microsoft.com/office/powerpoint/2010/main" val="136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600" dirty="0"/>
              <a:t>Probability * Severity  </a:t>
            </a:r>
            <a:br>
              <a:rPr lang="en-US" sz="9600" dirty="0"/>
            </a:br>
            <a:r>
              <a:rPr lang="en-US" sz="9600" dirty="0"/>
              <a:t>= Risk Level</a:t>
            </a:r>
          </a:p>
        </p:txBody>
      </p:sp>
    </p:spTree>
    <p:extLst>
      <p:ext uri="{BB962C8B-B14F-4D97-AF65-F5344CB8AC3E}">
        <p14:creationId xmlns:p14="http://schemas.microsoft.com/office/powerpoint/2010/main" val="11343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000" dirty="0"/>
              <a:t>How Likely? * How Bad?  </a:t>
            </a:r>
            <a:br>
              <a:rPr lang="en-US" sz="9000" dirty="0"/>
            </a:br>
            <a:r>
              <a:rPr lang="en-US" sz="9000" dirty="0"/>
              <a:t>= Risk Level</a:t>
            </a:r>
          </a:p>
        </p:txBody>
      </p:sp>
    </p:spTree>
    <p:extLst>
      <p:ext uri="{BB962C8B-B14F-4D97-AF65-F5344CB8AC3E}">
        <p14:creationId xmlns:p14="http://schemas.microsoft.com/office/powerpoint/2010/main" val="63630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Level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9437074"/>
              </p:ext>
            </p:extLst>
          </p:nvPr>
        </p:nvGraphicFramePr>
        <p:xfrm>
          <a:off x="1120775" y="1825625"/>
          <a:ext cx="10233025" cy="2590800"/>
        </p:xfrm>
        <a:graphic>
          <a:graphicData uri="http://schemas.openxmlformats.org/drawingml/2006/table">
            <a:tbl>
              <a:tblPr firstRow="1" bandRow="1">
                <a:tableStyleId>{5C22544A-7EE6-4342-B048-85BDC9FD1C3A}</a:tableStyleId>
              </a:tblPr>
              <a:tblGrid>
                <a:gridCol w="820567">
                  <a:extLst>
                    <a:ext uri="{9D8B030D-6E8A-4147-A177-3AD203B41FA5}">
                      <a16:colId xmlns:a16="http://schemas.microsoft.com/office/drawing/2014/main" val="3919580873"/>
                    </a:ext>
                  </a:extLst>
                </a:gridCol>
                <a:gridCol w="2082018">
                  <a:extLst>
                    <a:ext uri="{9D8B030D-6E8A-4147-A177-3AD203B41FA5}">
                      <a16:colId xmlns:a16="http://schemas.microsoft.com/office/drawing/2014/main" val="4019805491"/>
                    </a:ext>
                  </a:extLst>
                </a:gridCol>
                <a:gridCol w="2377440">
                  <a:extLst>
                    <a:ext uri="{9D8B030D-6E8A-4147-A177-3AD203B41FA5}">
                      <a16:colId xmlns:a16="http://schemas.microsoft.com/office/drawing/2014/main" val="1431153522"/>
                    </a:ext>
                  </a:extLst>
                </a:gridCol>
                <a:gridCol w="2293034">
                  <a:extLst>
                    <a:ext uri="{9D8B030D-6E8A-4147-A177-3AD203B41FA5}">
                      <a16:colId xmlns:a16="http://schemas.microsoft.com/office/drawing/2014/main" val="1802663621"/>
                    </a:ext>
                  </a:extLst>
                </a:gridCol>
                <a:gridCol w="2659966">
                  <a:extLst>
                    <a:ext uri="{9D8B030D-6E8A-4147-A177-3AD203B41FA5}">
                      <a16:colId xmlns:a16="http://schemas.microsoft.com/office/drawing/2014/main" val="1207782354"/>
                    </a:ext>
                  </a:extLst>
                </a:gridCol>
              </a:tblGrid>
              <a:tr h="370840">
                <a:tc rowSpan="5">
                  <a:txBody>
                    <a:bodyPr/>
                    <a:lstStyle/>
                    <a:p>
                      <a:r>
                        <a:rPr lang="en-US" sz="2800" baseline="0" dirty="0"/>
                        <a:t>      </a:t>
                      </a:r>
                      <a:r>
                        <a:rPr lang="en-US" sz="2800" dirty="0"/>
                        <a:t>Probability</a:t>
                      </a:r>
                    </a:p>
                  </a:txBody>
                  <a:tcPr vert="vert270" anchor="ctr">
                    <a:solidFill>
                      <a:schemeClr val="bg1"/>
                    </a:solidFill>
                  </a:tcPr>
                </a:tc>
                <a:tc>
                  <a:txBody>
                    <a:bodyPr/>
                    <a:lstStyle/>
                    <a:p>
                      <a:pPr algn="r"/>
                      <a:r>
                        <a:rPr lang="en-US" sz="2800" b="1" dirty="0">
                          <a:solidFill>
                            <a:schemeClr val="bg1"/>
                          </a:solidFill>
                        </a:rPr>
                        <a:t>High</a:t>
                      </a:r>
                    </a:p>
                  </a:txBody>
                  <a:tcPr>
                    <a:solidFill>
                      <a:schemeClr val="tx1"/>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200320915"/>
                  </a:ext>
                </a:extLst>
              </a:tr>
              <a:tr h="370840">
                <a:tc vMerge="1">
                  <a:txBody>
                    <a:bodyPr/>
                    <a:lstStyle/>
                    <a:p>
                      <a:endParaRPr lang="en-US" dirty="0"/>
                    </a:p>
                  </a:txBody>
                  <a:tcPr/>
                </a:tc>
                <a:tc>
                  <a:txBody>
                    <a:bodyPr/>
                    <a:lstStyle/>
                    <a:p>
                      <a:pPr algn="r"/>
                      <a:r>
                        <a:rPr lang="en-US" sz="2800" b="1" dirty="0"/>
                        <a:t>Medium</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extLst>
                  <a:ext uri="{0D108BD9-81ED-4DB2-BD59-A6C34878D82A}">
                    <a16:rowId xmlns:a16="http://schemas.microsoft.com/office/drawing/2014/main" val="2168405236"/>
                  </a:ext>
                </a:extLst>
              </a:tr>
              <a:tr h="370840">
                <a:tc vMerge="1">
                  <a:txBody>
                    <a:bodyPr/>
                    <a:lstStyle/>
                    <a:p>
                      <a:endParaRPr lang="en-US" dirty="0"/>
                    </a:p>
                  </a:txBody>
                  <a:tcPr/>
                </a:tc>
                <a:tc>
                  <a:txBody>
                    <a:bodyPr/>
                    <a:lstStyle/>
                    <a:p>
                      <a:pPr algn="r"/>
                      <a:r>
                        <a:rPr lang="en-US" sz="2800" b="1" dirty="0"/>
                        <a:t>Low</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extLst>
                  <a:ext uri="{0D108BD9-81ED-4DB2-BD59-A6C34878D82A}">
                    <a16:rowId xmlns:a16="http://schemas.microsoft.com/office/drawing/2014/main" val="397200604"/>
                  </a:ext>
                </a:extLst>
              </a:tr>
              <a:tr h="370840">
                <a:tc vMerge="1">
                  <a:txBody>
                    <a:bodyPr/>
                    <a:lstStyle/>
                    <a:p>
                      <a:endParaRPr lang="en-US" dirty="0"/>
                    </a:p>
                  </a:txBody>
                  <a:tcPr/>
                </a:tc>
                <a:tc>
                  <a:txBody>
                    <a:bodyPr/>
                    <a:lstStyle/>
                    <a:p>
                      <a:endParaRPr lang="en-US"/>
                    </a:p>
                  </a:txBody>
                  <a:tcPr>
                    <a:solidFill>
                      <a:schemeClr val="tx1"/>
                    </a:solidFill>
                  </a:tcPr>
                </a:tc>
                <a:tc>
                  <a:txBody>
                    <a:bodyPr/>
                    <a:lstStyle/>
                    <a:p>
                      <a:pPr algn="ctr"/>
                      <a:r>
                        <a:rPr lang="en-US" sz="2800" b="1" dirty="0"/>
                        <a:t>Low</a:t>
                      </a:r>
                    </a:p>
                  </a:txBody>
                  <a:tcPr>
                    <a:solidFill>
                      <a:schemeClr val="tx1"/>
                    </a:solidFill>
                  </a:tcPr>
                </a:tc>
                <a:tc>
                  <a:txBody>
                    <a:bodyPr/>
                    <a:lstStyle/>
                    <a:p>
                      <a:pPr algn="ctr"/>
                      <a:r>
                        <a:rPr lang="en-US" sz="2800" b="1" dirty="0"/>
                        <a:t>Medium</a:t>
                      </a:r>
                    </a:p>
                  </a:txBody>
                  <a:tcPr>
                    <a:solidFill>
                      <a:schemeClr val="tx1"/>
                    </a:solidFill>
                  </a:tcPr>
                </a:tc>
                <a:tc>
                  <a:txBody>
                    <a:bodyPr/>
                    <a:lstStyle/>
                    <a:p>
                      <a:pPr algn="ctr"/>
                      <a:r>
                        <a:rPr lang="en-US" sz="2800" b="1" dirty="0"/>
                        <a:t>High</a:t>
                      </a:r>
                    </a:p>
                  </a:txBody>
                  <a:tcPr>
                    <a:solidFill>
                      <a:schemeClr val="tx1"/>
                    </a:solidFill>
                  </a:tcPr>
                </a:tc>
                <a:extLst>
                  <a:ext uri="{0D108BD9-81ED-4DB2-BD59-A6C34878D82A}">
                    <a16:rowId xmlns:a16="http://schemas.microsoft.com/office/drawing/2014/main" val="664677909"/>
                  </a:ext>
                </a:extLst>
              </a:tr>
              <a:tr h="370840">
                <a:tc vMerge="1">
                  <a:txBody>
                    <a:bodyPr/>
                    <a:lstStyle/>
                    <a:p>
                      <a:endParaRPr lang="en-US" dirty="0"/>
                    </a:p>
                  </a:txBody>
                  <a:tcPr/>
                </a:tc>
                <a:tc gridSpan="4">
                  <a:txBody>
                    <a:bodyPr/>
                    <a:lstStyle/>
                    <a:p>
                      <a:pPr algn="ctr"/>
                      <a:r>
                        <a:rPr lang="en-US" sz="2800" b="1" dirty="0">
                          <a:solidFill>
                            <a:schemeClr val="tx1"/>
                          </a:solidFill>
                        </a:rPr>
                        <a:t>Severity of Consequences</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39462653"/>
                  </a:ext>
                </a:extLst>
              </a:tr>
            </a:tbl>
          </a:graphicData>
        </a:graphic>
      </p:graphicFrame>
      <p:cxnSp>
        <p:nvCxnSpPr>
          <p:cNvPr id="6" name="Straight Connector 5"/>
          <p:cNvCxnSpPr/>
          <p:nvPr/>
        </p:nvCxnSpPr>
        <p:spPr>
          <a:xfrm>
            <a:off x="3924886" y="1825625"/>
            <a:ext cx="7428914" cy="1592824"/>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your Risk Level</a:t>
            </a:r>
          </a:p>
        </p:txBody>
      </p:sp>
      <p:pic>
        <p:nvPicPr>
          <p:cNvPr id="2054" name="Picture 6" descr="C:\Users\rcurt\AppData\Local\Temp\SNAGHTMLec15b5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5370621" y="2020341"/>
            <a:ext cx="1733333" cy="39619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26558" y="4955796"/>
            <a:ext cx="2512759" cy="923330"/>
          </a:xfrm>
          <a:prstGeom prst="rect">
            <a:avLst/>
          </a:prstGeom>
          <a:noFill/>
        </p:spPr>
        <p:txBody>
          <a:bodyPr wrap="square" rtlCol="0">
            <a:spAutoFit/>
          </a:bodyPr>
          <a:lstStyle/>
          <a:p>
            <a:r>
              <a:rPr lang="en-US" sz="5400" dirty="0"/>
              <a:t>Caution</a:t>
            </a:r>
          </a:p>
        </p:txBody>
      </p:sp>
      <p:sp>
        <p:nvSpPr>
          <p:cNvPr id="3" name="Rectangle 2">
            <a:extLst>
              <a:ext uri="{FF2B5EF4-FFF2-40B4-BE49-F238E27FC236}">
                <a16:creationId xmlns:a16="http://schemas.microsoft.com/office/drawing/2014/main" id="{BA533E2B-F0C1-4941-A5C5-5D466E960529}"/>
              </a:ext>
            </a:extLst>
          </p:cNvPr>
          <p:cNvSpPr/>
          <p:nvPr/>
        </p:nvSpPr>
        <p:spPr>
          <a:xfrm>
            <a:off x="4391353" y="2123461"/>
            <a:ext cx="1016597" cy="923330"/>
          </a:xfrm>
          <a:prstGeom prst="rect">
            <a:avLst/>
          </a:prstGeom>
        </p:spPr>
        <p:txBody>
          <a:bodyPr wrap="square">
            <a:spAutoFit/>
          </a:bodyPr>
          <a:lstStyle/>
          <a:p>
            <a:r>
              <a:rPr lang="en-US" sz="5400" dirty="0"/>
              <a:t>Go</a:t>
            </a:r>
          </a:p>
        </p:txBody>
      </p:sp>
      <p:sp>
        <p:nvSpPr>
          <p:cNvPr id="7" name="TextBox 6">
            <a:extLst>
              <a:ext uri="{FF2B5EF4-FFF2-40B4-BE49-F238E27FC236}">
                <a16:creationId xmlns:a16="http://schemas.microsoft.com/office/drawing/2014/main" id="{5C24A1AF-8812-4848-A6B1-672478920218}"/>
              </a:ext>
            </a:extLst>
          </p:cNvPr>
          <p:cNvSpPr txBox="1"/>
          <p:nvPr/>
        </p:nvSpPr>
        <p:spPr>
          <a:xfrm>
            <a:off x="6590420" y="2123461"/>
            <a:ext cx="1623051" cy="923330"/>
          </a:xfrm>
          <a:prstGeom prst="rect">
            <a:avLst/>
          </a:prstGeom>
          <a:noFill/>
        </p:spPr>
        <p:txBody>
          <a:bodyPr wrap="square" rtlCol="0">
            <a:spAutoFit/>
          </a:bodyPr>
          <a:lstStyle/>
          <a:p>
            <a:r>
              <a:rPr lang="en-US" sz="5400" dirty="0"/>
              <a:t>Stop</a:t>
            </a:r>
          </a:p>
        </p:txBody>
      </p:sp>
    </p:spTree>
    <p:extLst>
      <p:ext uri="{BB962C8B-B14F-4D97-AF65-F5344CB8AC3E}">
        <p14:creationId xmlns:p14="http://schemas.microsoft.com/office/powerpoint/2010/main" val="4323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‘Flattened’ Matrix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980" y="3478947"/>
            <a:ext cx="7956171" cy="2745972"/>
          </a:xfrm>
          <a:prstGeom prst="rect">
            <a:avLst/>
          </a:prstGeom>
        </p:spPr>
      </p:pic>
      <p:sp>
        <p:nvSpPr>
          <p:cNvPr id="3" name="TextBox 2"/>
          <p:cNvSpPr txBox="1"/>
          <p:nvPr/>
        </p:nvSpPr>
        <p:spPr>
          <a:xfrm>
            <a:off x="3581400" y="5331371"/>
            <a:ext cx="4737100" cy="1169551"/>
          </a:xfrm>
          <a:prstGeom prst="rect">
            <a:avLst/>
          </a:prstGeom>
          <a:noFill/>
        </p:spPr>
        <p:txBody>
          <a:bodyPr wrap="square" rtlCol="0">
            <a:spAutoFit/>
          </a:bodyPr>
          <a:lstStyle/>
          <a:p>
            <a:pPr algn="ctr"/>
            <a:r>
              <a:rPr lang="en-US" sz="7000" b="1" dirty="0"/>
              <a:t>Risk Level</a:t>
            </a:r>
          </a:p>
        </p:txBody>
      </p:sp>
      <p:sp>
        <p:nvSpPr>
          <p:cNvPr id="4" name="TextBox 3"/>
          <p:cNvSpPr txBox="1"/>
          <p:nvPr/>
        </p:nvSpPr>
        <p:spPr>
          <a:xfrm>
            <a:off x="1981580" y="5008205"/>
            <a:ext cx="1028320" cy="646331"/>
          </a:xfrm>
          <a:prstGeom prst="rect">
            <a:avLst/>
          </a:prstGeom>
          <a:noFill/>
        </p:spPr>
        <p:txBody>
          <a:bodyPr wrap="square" rtlCol="0">
            <a:spAutoFit/>
          </a:bodyPr>
          <a:lstStyle/>
          <a:p>
            <a:r>
              <a:rPr lang="en-US" sz="3600" b="1" dirty="0"/>
              <a:t>Low</a:t>
            </a:r>
          </a:p>
        </p:txBody>
      </p:sp>
      <p:sp>
        <p:nvSpPr>
          <p:cNvPr id="6" name="TextBox 5"/>
          <p:cNvSpPr txBox="1"/>
          <p:nvPr/>
        </p:nvSpPr>
        <p:spPr>
          <a:xfrm>
            <a:off x="9099930" y="5008204"/>
            <a:ext cx="1352170" cy="646331"/>
          </a:xfrm>
          <a:prstGeom prst="rect">
            <a:avLst/>
          </a:prstGeom>
          <a:noFill/>
        </p:spPr>
        <p:txBody>
          <a:bodyPr wrap="square" rtlCol="0">
            <a:spAutoFit/>
          </a:bodyPr>
          <a:lstStyle/>
          <a:p>
            <a:r>
              <a:rPr lang="en-US" sz="3600" b="1" dirty="0"/>
              <a:t>High</a:t>
            </a:r>
          </a:p>
        </p:txBody>
      </p:sp>
      <p:cxnSp>
        <p:nvCxnSpPr>
          <p:cNvPr id="7" name="Straight Arrow Connector 6"/>
          <p:cNvCxnSpPr/>
          <p:nvPr/>
        </p:nvCxnSpPr>
        <p:spPr>
          <a:xfrm>
            <a:off x="3118104" y="5331371"/>
            <a:ext cx="5779008"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6" descr="C:\Users\rcurt\AppData\Local\Temp\SNAGHTMLec15b5b.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5400000">
            <a:off x="5016171" y="397268"/>
            <a:ext cx="1733333" cy="39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Hazards</a:t>
            </a:r>
          </a:p>
        </p:txBody>
      </p:sp>
      <p:sp>
        <p:nvSpPr>
          <p:cNvPr id="3" name="Content Placeholder 2"/>
          <p:cNvSpPr>
            <a:spLocks noGrp="1"/>
          </p:cNvSpPr>
          <p:nvPr>
            <p:ph idx="1"/>
          </p:nvPr>
        </p:nvSpPr>
        <p:spPr/>
        <p:txBody>
          <a:bodyPr>
            <a:normAutofit lnSpcReduction="10000"/>
          </a:bodyPr>
          <a:lstStyle/>
          <a:p>
            <a:r>
              <a:rPr lang="en-US" sz="3200" dirty="0"/>
              <a:t>Any Risk Management Assessment approach requires a Taxonomy of Causation</a:t>
            </a:r>
          </a:p>
          <a:p>
            <a:r>
              <a:rPr lang="en-US" sz="3200" dirty="0"/>
              <a:t>For today we will use: Equipment, Environment, People</a:t>
            </a:r>
          </a:p>
          <a:p>
            <a:r>
              <a:rPr lang="en-US" sz="3200" dirty="0"/>
              <a:t>Within that Taxonomy we can identify Hazards which increase the probability and/or severity of an incident</a:t>
            </a:r>
          </a:p>
          <a:p>
            <a:r>
              <a:rPr lang="en-US" sz="3200" dirty="0"/>
              <a:t>We can think of Hazards as Balls which have a certain size and weight. </a:t>
            </a:r>
          </a:p>
          <a:p>
            <a:r>
              <a:rPr lang="en-US" sz="3200" dirty="0"/>
              <a:t>Big Hazards have a greater impact on the Risk Level than Small Hazards</a:t>
            </a:r>
          </a:p>
        </p:txBody>
      </p:sp>
    </p:spTree>
    <p:extLst>
      <p:ext uri="{BB962C8B-B14F-4D97-AF65-F5344CB8AC3E}">
        <p14:creationId xmlns:p14="http://schemas.microsoft.com/office/powerpoint/2010/main" val="244140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74320" y="227013"/>
            <a:ext cx="11649456" cy="762000"/>
          </a:xfrm>
        </p:spPr>
        <p:txBody>
          <a:bodyPr>
            <a:noAutofit/>
          </a:bodyPr>
          <a:lstStyle/>
          <a:p>
            <a:pPr eaLnBrk="1" hangingPunct="1"/>
            <a:r>
              <a:rPr lang="en-US" altLang="en-US" sz="3600" dirty="0"/>
              <a:t>Risk Assessment &amp; Safety Management Model (RASM) ©</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3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Hazard Factors</a:t>
            </a:r>
          </a:p>
        </p:txBody>
      </p:sp>
      <p:sp>
        <p:nvSpPr>
          <p:cNvPr id="146435"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b="1" dirty="0">
                <a:solidFill>
                  <a:schemeClr val="accent6"/>
                </a:solidFill>
                <a:cs typeface="Times New Roman" pitchFamily="18" charset="0"/>
              </a:rPr>
              <a:t>Environmental Hazards</a:t>
            </a:r>
          </a:p>
          <a:p>
            <a:pPr lvl="1" eaLnBrk="1" hangingPunct="1">
              <a:lnSpc>
                <a:spcPct val="90000"/>
              </a:lnSpc>
              <a:buClr>
                <a:schemeClr val="tx1"/>
              </a:buClr>
            </a:pPr>
            <a:r>
              <a:rPr lang="en-US" dirty="0">
                <a:solidFill>
                  <a:schemeClr val="tx1">
                    <a:lumMod val="95000"/>
                  </a:schemeClr>
                </a:solidFill>
                <a:cs typeface="Times New Roman" pitchFamily="18" charset="0"/>
              </a:rPr>
              <a:t>High Water</a:t>
            </a:r>
          </a:p>
          <a:p>
            <a:pPr lvl="1" eaLnBrk="1" hangingPunct="1">
              <a:lnSpc>
                <a:spcPct val="90000"/>
              </a:lnSpc>
              <a:buClr>
                <a:schemeClr val="tx1"/>
              </a:buClr>
            </a:pPr>
            <a:r>
              <a:rPr lang="en-US" dirty="0">
                <a:solidFill>
                  <a:schemeClr val="tx1">
                    <a:lumMod val="95000"/>
                  </a:schemeClr>
                </a:solidFill>
                <a:cs typeface="Times New Roman" pitchFamily="18" charset="0"/>
              </a:rPr>
              <a:t>Cold Temperatures</a:t>
            </a:r>
          </a:p>
          <a:p>
            <a:pPr lvl="1" eaLnBrk="1" hangingPunct="1">
              <a:lnSpc>
                <a:spcPct val="90000"/>
              </a:lnSpc>
              <a:buClr>
                <a:schemeClr val="tx1"/>
              </a:buClr>
            </a:pPr>
            <a:r>
              <a:rPr lang="en-US" dirty="0">
                <a:solidFill>
                  <a:schemeClr val="tx1">
                    <a:lumMod val="95000"/>
                  </a:schemeClr>
                </a:solidFill>
                <a:cs typeface="Times New Roman" pitchFamily="18" charset="0"/>
              </a:rPr>
              <a:t>Lightning</a:t>
            </a:r>
          </a:p>
          <a:p>
            <a:pPr eaLnBrk="1" hangingPunct="1">
              <a:lnSpc>
                <a:spcPct val="90000"/>
              </a:lnSpc>
            </a:pPr>
            <a:r>
              <a:rPr lang="en-US" b="1" dirty="0">
                <a:solidFill>
                  <a:schemeClr val="accent6"/>
                </a:solidFill>
                <a:cs typeface="Times New Roman" pitchFamily="18" charset="0"/>
              </a:rPr>
              <a:t>Equipment Hazards</a:t>
            </a:r>
          </a:p>
          <a:p>
            <a:pPr lvl="1" eaLnBrk="1" hangingPunct="1">
              <a:lnSpc>
                <a:spcPct val="90000"/>
              </a:lnSpc>
            </a:pPr>
            <a:r>
              <a:rPr lang="en-US" dirty="0">
                <a:solidFill>
                  <a:schemeClr val="tx1">
                    <a:lumMod val="95000"/>
                  </a:schemeClr>
                </a:solidFill>
                <a:cs typeface="Times New Roman" pitchFamily="18" charset="0"/>
              </a:rPr>
              <a:t>Improper gear</a:t>
            </a:r>
          </a:p>
          <a:p>
            <a:pPr lvl="1" eaLnBrk="1" hangingPunct="1">
              <a:lnSpc>
                <a:spcPct val="90000"/>
              </a:lnSpc>
            </a:pPr>
            <a:r>
              <a:rPr lang="en-US" dirty="0">
                <a:solidFill>
                  <a:schemeClr val="tx1">
                    <a:lumMod val="95000"/>
                  </a:schemeClr>
                </a:solidFill>
                <a:cs typeface="Times New Roman" pitchFamily="18" charset="0"/>
              </a:rPr>
              <a:t>Broken equipment</a:t>
            </a:r>
          </a:p>
          <a:p>
            <a:pPr eaLnBrk="1" hangingPunct="1">
              <a:lnSpc>
                <a:spcPct val="90000"/>
              </a:lnSpc>
            </a:pPr>
            <a:r>
              <a:rPr lang="en-US" b="1" dirty="0">
                <a:solidFill>
                  <a:schemeClr val="accent6"/>
                </a:solidFill>
              </a:rPr>
              <a:t>People (Human Factor Hazards)</a:t>
            </a:r>
          </a:p>
          <a:p>
            <a:pPr lvl="1" eaLnBrk="1" hangingPunct="1">
              <a:lnSpc>
                <a:spcPct val="90000"/>
              </a:lnSpc>
            </a:pPr>
            <a:r>
              <a:rPr lang="en-US" dirty="0">
                <a:solidFill>
                  <a:schemeClr val="tx1">
                    <a:lumMod val="95000"/>
                  </a:schemeClr>
                </a:solidFill>
              </a:rPr>
              <a:t>Medical Conditions</a:t>
            </a:r>
          </a:p>
          <a:p>
            <a:pPr lvl="1" eaLnBrk="1" hangingPunct="1">
              <a:lnSpc>
                <a:spcPct val="90000"/>
              </a:lnSpc>
            </a:pPr>
            <a:r>
              <a:rPr lang="en-US" dirty="0">
                <a:solidFill>
                  <a:schemeClr val="tx1">
                    <a:lumMod val="95000"/>
                  </a:schemeClr>
                </a:solidFill>
              </a:rPr>
              <a:t>Fatigue</a:t>
            </a:r>
          </a:p>
          <a:p>
            <a:pPr lvl="1" eaLnBrk="1" hangingPunct="1">
              <a:lnSpc>
                <a:spcPct val="90000"/>
              </a:lnSpc>
            </a:pPr>
            <a:r>
              <a:rPr lang="en-US" dirty="0">
                <a:solidFill>
                  <a:schemeClr val="tx1">
                    <a:lumMod val="95000"/>
                  </a:schemeClr>
                </a:solidFill>
              </a:rPr>
              <a:t>Poor Communication</a:t>
            </a:r>
          </a:p>
          <a:p>
            <a:pPr lvl="1" eaLnBrk="1" hangingPunct="1">
              <a:lnSpc>
                <a:spcPct val="90000"/>
              </a:lnSpc>
            </a:pPr>
            <a:r>
              <a:rPr lang="en-US" dirty="0">
                <a:solidFill>
                  <a:schemeClr val="tx1">
                    <a:lumMod val="95000"/>
                  </a:schemeClr>
                </a:solidFill>
              </a:rPr>
              <a:t>Fear/Anxiety</a:t>
            </a:r>
          </a:p>
        </p:txBody>
      </p:sp>
    </p:spTree>
    <p:extLst>
      <p:ext uri="{BB962C8B-B14F-4D97-AF65-F5344CB8AC3E}">
        <p14:creationId xmlns:p14="http://schemas.microsoft.com/office/powerpoint/2010/main" val="22673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20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20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20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2000"/>
                                        <p:tgtEl>
                                          <p:spTgt spid="146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2000"/>
                                        <p:tgtEl>
                                          <p:spTgt spid="146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2000"/>
                                        <p:tgtEl>
                                          <p:spTgt spid="146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2000"/>
                                        <p:tgtEl>
                                          <p:spTgt spid="146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2000"/>
                                        <p:tgtEl>
                                          <p:spTgt spid="146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2000"/>
                                        <p:tgtEl>
                                          <p:spTgt spid="146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2000"/>
                                        <p:tgtEl>
                                          <p:spTgt spid="1464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6435">
                                            <p:txEl>
                                              <p:pRg st="10" end="10"/>
                                            </p:txEl>
                                          </p:spTgt>
                                        </p:tgtEl>
                                        <p:attrNameLst>
                                          <p:attrName>style.visibility</p:attrName>
                                        </p:attrNameLst>
                                      </p:cBhvr>
                                      <p:to>
                                        <p:strVal val="visible"/>
                                      </p:to>
                                    </p:set>
                                    <p:animEffect transition="in" filter="fade">
                                      <p:cBhvr>
                                        <p:cTn id="57" dur="2000"/>
                                        <p:tgtEl>
                                          <p:spTgt spid="1464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6435">
                                            <p:txEl>
                                              <p:pRg st="11" end="11"/>
                                            </p:txEl>
                                          </p:spTgt>
                                        </p:tgtEl>
                                        <p:attrNameLst>
                                          <p:attrName>style.visibility</p:attrName>
                                        </p:attrNameLst>
                                      </p:cBhvr>
                                      <p:to>
                                        <p:strVal val="visible"/>
                                      </p:to>
                                    </p:set>
                                    <p:animEffect transition="in" filter="fade">
                                      <p:cBhvr>
                                        <p:cTn id="62" dur="2000"/>
                                        <p:tgtEl>
                                          <p:spTgt spid="146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A15E-DC78-40DD-80EB-31A849073F3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5667D20-8B74-431C-B160-704388FBA887}"/>
              </a:ext>
            </a:extLst>
          </p:cNvPr>
          <p:cNvSpPr>
            <a:spLocks noGrp="1"/>
          </p:cNvSpPr>
          <p:nvPr>
            <p:ph idx="1"/>
          </p:nvPr>
        </p:nvSpPr>
        <p:spPr/>
        <p:txBody>
          <a:bodyPr/>
          <a:lstStyle/>
          <a:p>
            <a:r>
              <a:rPr lang="en-US" dirty="0"/>
              <a:t>Rick Curtis</a:t>
            </a:r>
          </a:p>
          <a:p>
            <a:r>
              <a:rPr lang="en-US" dirty="0"/>
              <a:t>Pronouns: he, him, his</a:t>
            </a:r>
          </a:p>
          <a:p>
            <a:r>
              <a:rPr lang="en-US" dirty="0"/>
              <a:t>Director, Princeton University Outdoor Action Program: 38 Years</a:t>
            </a:r>
          </a:p>
          <a:p>
            <a:r>
              <a:rPr lang="en-US" dirty="0"/>
              <a:t>Author: </a:t>
            </a:r>
            <a:r>
              <a:rPr lang="en-US" b="1" dirty="0"/>
              <a:t>The Backpacker’s Field Manual</a:t>
            </a:r>
          </a:p>
          <a:p>
            <a:r>
              <a:rPr lang="en-US" dirty="0"/>
              <a:t>Founder: </a:t>
            </a:r>
            <a:r>
              <a:rPr lang="en-US" b="1" dirty="0"/>
              <a:t>www.OutdoorEd.com</a:t>
            </a:r>
          </a:p>
          <a:p>
            <a:r>
              <a:rPr lang="en-US" dirty="0"/>
              <a:t>Founder: </a:t>
            </a:r>
            <a:r>
              <a:rPr lang="en-US" b="1" dirty="0"/>
              <a:t>www.IncidentAnalytix.com</a:t>
            </a:r>
          </a:p>
          <a:p>
            <a:endParaRPr lang="en-US" dirty="0"/>
          </a:p>
        </p:txBody>
      </p:sp>
    </p:spTree>
    <p:extLst>
      <p:ext uri="{BB962C8B-B14F-4D97-AF65-F5344CB8AC3E}">
        <p14:creationId xmlns:p14="http://schemas.microsoft.com/office/powerpoint/2010/main" val="82675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Hazard Factor Impact</a:t>
            </a:r>
          </a:p>
        </p:txBody>
      </p:sp>
      <p:sp>
        <p:nvSpPr>
          <p:cNvPr id="3" name="Content Placeholder 2"/>
          <p:cNvSpPr>
            <a:spLocks noGrp="1"/>
          </p:cNvSpPr>
          <p:nvPr>
            <p:ph idx="1"/>
          </p:nvPr>
        </p:nvSpPr>
        <p:spPr>
          <a:xfrm>
            <a:off x="6121400" y="2903538"/>
            <a:ext cx="4127500" cy="3613150"/>
          </a:xfrm>
        </p:spPr>
        <p:txBody>
          <a:bodyPr/>
          <a:lstStyle/>
          <a:p>
            <a:pPr>
              <a:defRPr/>
            </a:pPr>
            <a:r>
              <a:rPr lang="en-US" sz="2400" dirty="0"/>
              <a:t>Mild Altitude Sickness</a:t>
            </a:r>
            <a:br>
              <a:rPr lang="en-US" sz="2400" dirty="0"/>
            </a:br>
            <a:br>
              <a:rPr lang="en-US" sz="2400" dirty="0"/>
            </a:br>
            <a:endParaRPr lang="en-US" sz="2400" dirty="0"/>
          </a:p>
          <a:p>
            <a:pPr>
              <a:defRPr/>
            </a:pPr>
            <a:r>
              <a:rPr lang="en-US" sz="2400" dirty="0"/>
              <a:t>High Altitude Pulmonary Edema (HAPE)</a:t>
            </a:r>
            <a:br>
              <a:rPr lang="en-US" sz="2400" dirty="0"/>
            </a:br>
            <a:br>
              <a:rPr lang="en-US" sz="2400" dirty="0"/>
            </a:br>
            <a:endParaRPr lang="en-US" sz="2400" dirty="0"/>
          </a:p>
          <a:p>
            <a:pPr>
              <a:defRPr/>
            </a:pPr>
            <a:r>
              <a:rPr lang="en-US" sz="2400" dirty="0"/>
              <a:t>High Altitude Cerebral Edema (HACE)</a:t>
            </a:r>
          </a:p>
        </p:txBody>
      </p:sp>
      <p:grpSp>
        <p:nvGrpSpPr>
          <p:cNvPr id="39940" name="Group 3"/>
          <p:cNvGrpSpPr>
            <a:grpSpLocks/>
          </p:cNvGrpSpPr>
          <p:nvPr/>
        </p:nvGrpSpPr>
        <p:grpSpPr bwMode="auto">
          <a:xfrm>
            <a:off x="2144714" y="3081338"/>
            <a:ext cx="2651125" cy="2468562"/>
            <a:chOff x="4736174" y="1352599"/>
            <a:chExt cx="1358800" cy="1358800"/>
          </a:xfrm>
        </p:grpSpPr>
        <p:sp>
          <p:nvSpPr>
            <p:cNvPr id="5" name="Oval 4"/>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cxnSp>
        <p:nvCxnSpPr>
          <p:cNvPr id="9" name="Straight Arrow Connector 8"/>
          <p:cNvCxnSpPr/>
          <p:nvPr/>
        </p:nvCxnSpPr>
        <p:spPr bwMode="auto">
          <a:xfrm flipV="1">
            <a:off x="4846638" y="3090863"/>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4327525"/>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5229225"/>
            <a:ext cx="1455738" cy="5270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052638" y="1365250"/>
            <a:ext cx="7791450" cy="1570038"/>
          </a:xfrm>
          <a:prstGeom prst="rect">
            <a:avLst/>
          </a:prstGeom>
          <a:noFill/>
        </p:spPr>
        <p:txBody>
          <a:bodyPr>
            <a:spAutoFit/>
          </a:bodyPr>
          <a:lstStyle/>
          <a:p>
            <a:pPr>
              <a:defRPr/>
            </a:pPr>
            <a:r>
              <a:rPr lang="en-US" sz="2400" dirty="0">
                <a:solidFill>
                  <a:schemeClr val="tx1">
                    <a:lumMod val="95000"/>
                  </a:schemeClr>
                </a:solidFill>
              </a:rPr>
              <a:t>Analyzing the actual Hazard is essential in determining the extent to which it is a large or small factor.</a:t>
            </a:r>
          </a:p>
          <a:p>
            <a:pPr>
              <a:defRPr/>
            </a:pPr>
            <a:endParaRPr lang="en-US" sz="2400" dirty="0">
              <a:solidFill>
                <a:schemeClr val="tx1">
                  <a:lumMod val="95000"/>
                </a:schemeClr>
              </a:solidFill>
            </a:endParaRPr>
          </a:p>
          <a:p>
            <a:pPr>
              <a:defRPr/>
            </a:pPr>
            <a:r>
              <a:rPr lang="en-US" sz="2400" b="1" u="sng" dirty="0">
                <a:solidFill>
                  <a:schemeClr val="tx1">
                    <a:lumMod val="95000"/>
                  </a:schemeClr>
                </a:solidFill>
              </a:rPr>
              <a:t>Potential Consequences of High Altitude</a:t>
            </a:r>
          </a:p>
        </p:txBody>
      </p:sp>
    </p:spTree>
    <p:extLst>
      <p:ext uri="{BB962C8B-B14F-4D97-AF65-F5344CB8AC3E}">
        <p14:creationId xmlns:p14="http://schemas.microsoft.com/office/powerpoint/2010/main" val="69357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543"/>
          <a:stretch/>
        </p:blipFill>
        <p:spPr>
          <a:xfrm>
            <a:off x="2097454" y="1447801"/>
            <a:ext cx="7997093" cy="422998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grpSp>
        <p:nvGrpSpPr>
          <p:cNvPr id="11" name="Group 3"/>
          <p:cNvGrpSpPr>
            <a:grpSpLocks/>
          </p:cNvGrpSpPr>
          <p:nvPr/>
        </p:nvGrpSpPr>
        <p:grpSpPr bwMode="auto">
          <a:xfrm>
            <a:off x="3608917" y="1770318"/>
            <a:ext cx="622300" cy="579438"/>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3756" y="1549905"/>
              <a:ext cx="1022565" cy="964188"/>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800" dirty="0"/>
                <a:t>High Altitude</a:t>
              </a:r>
              <a:br>
                <a:rPr lang="en-US" sz="800" dirty="0"/>
              </a:br>
              <a:r>
                <a:rPr lang="en-US" sz="800" dirty="0"/>
                <a:t>(23)</a:t>
              </a:r>
            </a:p>
          </p:txBody>
        </p:sp>
      </p:grpSp>
      <p:sp>
        <p:nvSpPr>
          <p:cNvPr id="4" name="Title 3"/>
          <p:cNvSpPr>
            <a:spLocks noGrp="1"/>
          </p:cNvSpPr>
          <p:nvPr>
            <p:ph type="title"/>
          </p:nvPr>
        </p:nvSpPr>
        <p:spPr/>
        <p:txBody>
          <a:bodyPr/>
          <a:lstStyle/>
          <a:p>
            <a:r>
              <a:rPr lang="en-US" dirty="0"/>
              <a:t>Hazard Factors  - 10,000 </a:t>
            </a:r>
            <a:r>
              <a:rPr lang="en-US" dirty="0" err="1"/>
              <a:t>ft</a:t>
            </a:r>
            <a:endParaRPr lang="en-US" dirty="0"/>
          </a:p>
        </p:txBody>
      </p:sp>
      <p:sp>
        <p:nvSpPr>
          <p:cNvPr id="15" name="TextBox 14">
            <a:extLst>
              <a:ext uri="{FF2B5EF4-FFF2-40B4-BE49-F238E27FC236}">
                <a16:creationId xmlns:a16="http://schemas.microsoft.com/office/drawing/2014/main" id="{4D54ACB8-1491-44B3-8BEA-91AC844250AA}"/>
              </a:ext>
            </a:extLst>
          </p:cNvPr>
          <p:cNvSpPr txBox="1"/>
          <p:nvPr/>
        </p:nvSpPr>
        <p:spPr>
          <a:xfrm>
            <a:off x="6024429" y="5625002"/>
            <a:ext cx="3181262" cy="707886"/>
          </a:xfrm>
          <a:prstGeom prst="rect">
            <a:avLst/>
          </a:prstGeom>
          <a:noFill/>
        </p:spPr>
        <p:txBody>
          <a:bodyPr wrap="square" rtlCol="0">
            <a:spAutoFit/>
          </a:bodyPr>
          <a:lstStyle/>
          <a:p>
            <a:pPr algn="ctr"/>
            <a:r>
              <a:rPr lang="en-US" sz="4000" b="1" dirty="0"/>
              <a:t>Risk Level</a:t>
            </a:r>
          </a:p>
        </p:txBody>
      </p:sp>
      <p:sp>
        <p:nvSpPr>
          <p:cNvPr id="16" name="TextBox 15">
            <a:extLst>
              <a:ext uri="{FF2B5EF4-FFF2-40B4-BE49-F238E27FC236}">
                <a16:creationId xmlns:a16="http://schemas.microsoft.com/office/drawing/2014/main" id="{CAC42287-906E-4350-842C-451E3386E261}"/>
              </a:ext>
            </a:extLst>
          </p:cNvPr>
          <p:cNvSpPr txBox="1"/>
          <p:nvPr/>
        </p:nvSpPr>
        <p:spPr>
          <a:xfrm>
            <a:off x="4907302" y="5602095"/>
            <a:ext cx="898535" cy="461665"/>
          </a:xfrm>
          <a:prstGeom prst="rect">
            <a:avLst/>
          </a:prstGeom>
          <a:noFill/>
        </p:spPr>
        <p:txBody>
          <a:bodyPr wrap="square" rtlCol="0">
            <a:spAutoFit/>
          </a:bodyPr>
          <a:lstStyle/>
          <a:p>
            <a:r>
              <a:rPr lang="en-US" sz="2400" b="1" dirty="0"/>
              <a:t>Low</a:t>
            </a:r>
          </a:p>
        </p:txBody>
      </p:sp>
      <p:sp>
        <p:nvSpPr>
          <p:cNvPr id="17" name="TextBox 16">
            <a:extLst>
              <a:ext uri="{FF2B5EF4-FFF2-40B4-BE49-F238E27FC236}">
                <a16:creationId xmlns:a16="http://schemas.microsoft.com/office/drawing/2014/main" id="{6C41343E-AF2F-43C7-99C4-4329FB6AAE65}"/>
              </a:ext>
            </a:extLst>
          </p:cNvPr>
          <p:cNvSpPr txBox="1"/>
          <p:nvPr/>
        </p:nvSpPr>
        <p:spPr>
          <a:xfrm>
            <a:off x="9500927" y="5625002"/>
            <a:ext cx="1325166" cy="461665"/>
          </a:xfrm>
          <a:prstGeom prst="rect">
            <a:avLst/>
          </a:prstGeom>
          <a:noFill/>
        </p:spPr>
        <p:txBody>
          <a:bodyPr wrap="square" rtlCol="0">
            <a:spAutoFit/>
          </a:bodyPr>
          <a:lstStyle/>
          <a:p>
            <a:r>
              <a:rPr lang="en-US" sz="2400" b="1" dirty="0"/>
              <a:t>High</a:t>
            </a:r>
          </a:p>
        </p:txBody>
      </p:sp>
      <p:cxnSp>
        <p:nvCxnSpPr>
          <p:cNvPr id="18" name="Straight Arrow Connector 17">
            <a:extLst>
              <a:ext uri="{FF2B5EF4-FFF2-40B4-BE49-F238E27FC236}">
                <a16:creationId xmlns:a16="http://schemas.microsoft.com/office/drawing/2014/main" id="{1D494609-F80B-49FF-A854-90C9827A94C4}"/>
              </a:ext>
            </a:extLst>
          </p:cNvPr>
          <p:cNvCxnSpPr>
            <a:cxnSpLocks/>
          </p:cNvCxnSpPr>
          <p:nvPr/>
        </p:nvCxnSpPr>
        <p:spPr>
          <a:xfrm>
            <a:off x="5672846" y="6433092"/>
            <a:ext cx="3884428" cy="1"/>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8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686"/>
          <a:stretch/>
        </p:blipFill>
        <p:spPr>
          <a:xfrm>
            <a:off x="2097454" y="1447801"/>
            <a:ext cx="7997093" cy="4222897"/>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grpSp>
        <p:nvGrpSpPr>
          <p:cNvPr id="11" name="Group 3"/>
          <p:cNvGrpSpPr>
            <a:grpSpLocks/>
          </p:cNvGrpSpPr>
          <p:nvPr/>
        </p:nvGrpSpPr>
        <p:grpSpPr bwMode="auto">
          <a:xfrm>
            <a:off x="4084638" y="908050"/>
            <a:ext cx="3917950" cy="3651250"/>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4929" y="1551693"/>
              <a:ext cx="961290" cy="96061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High Altitude</a:t>
              </a:r>
              <a:br>
                <a:rPr lang="en-US" sz="6000" dirty="0"/>
              </a:br>
              <a:r>
                <a:rPr lang="en-US" sz="6000" dirty="0"/>
                <a:t>(94)</a:t>
              </a:r>
            </a:p>
          </p:txBody>
        </p:sp>
      </p:grpSp>
      <p:sp>
        <p:nvSpPr>
          <p:cNvPr id="4" name="Title 3"/>
          <p:cNvSpPr>
            <a:spLocks noGrp="1"/>
          </p:cNvSpPr>
          <p:nvPr>
            <p:ph type="title"/>
          </p:nvPr>
        </p:nvSpPr>
        <p:spPr/>
        <p:txBody>
          <a:bodyPr/>
          <a:lstStyle/>
          <a:p>
            <a:r>
              <a:rPr lang="en-US" dirty="0"/>
              <a:t>Hazard Factors – 18,000 </a:t>
            </a:r>
            <a:r>
              <a:rPr lang="en-US" dirty="0" err="1"/>
              <a:t>ft</a:t>
            </a:r>
            <a:endParaRPr lang="en-US" dirty="0"/>
          </a:p>
        </p:txBody>
      </p:sp>
      <p:sp>
        <p:nvSpPr>
          <p:cNvPr id="15" name="TextBox 14">
            <a:extLst>
              <a:ext uri="{FF2B5EF4-FFF2-40B4-BE49-F238E27FC236}">
                <a16:creationId xmlns:a16="http://schemas.microsoft.com/office/drawing/2014/main" id="{2D326265-96CA-4542-93E8-13FCEBE5425D}"/>
              </a:ext>
            </a:extLst>
          </p:cNvPr>
          <p:cNvSpPr txBox="1"/>
          <p:nvPr/>
        </p:nvSpPr>
        <p:spPr>
          <a:xfrm>
            <a:off x="5951397" y="5596007"/>
            <a:ext cx="3181262" cy="707886"/>
          </a:xfrm>
          <a:prstGeom prst="rect">
            <a:avLst/>
          </a:prstGeom>
          <a:noFill/>
        </p:spPr>
        <p:txBody>
          <a:bodyPr wrap="square" rtlCol="0">
            <a:spAutoFit/>
          </a:bodyPr>
          <a:lstStyle/>
          <a:p>
            <a:pPr algn="ctr"/>
            <a:r>
              <a:rPr lang="en-US" sz="4000" b="1" dirty="0"/>
              <a:t>Risk Level</a:t>
            </a:r>
          </a:p>
        </p:txBody>
      </p:sp>
      <p:sp>
        <p:nvSpPr>
          <p:cNvPr id="16" name="TextBox 15">
            <a:extLst>
              <a:ext uri="{FF2B5EF4-FFF2-40B4-BE49-F238E27FC236}">
                <a16:creationId xmlns:a16="http://schemas.microsoft.com/office/drawing/2014/main" id="{B9F76C7D-7997-45EB-BF07-5E804D06160B}"/>
              </a:ext>
            </a:extLst>
          </p:cNvPr>
          <p:cNvSpPr txBox="1"/>
          <p:nvPr/>
        </p:nvSpPr>
        <p:spPr>
          <a:xfrm>
            <a:off x="4834270" y="5573100"/>
            <a:ext cx="898535" cy="461665"/>
          </a:xfrm>
          <a:prstGeom prst="rect">
            <a:avLst/>
          </a:prstGeom>
          <a:noFill/>
        </p:spPr>
        <p:txBody>
          <a:bodyPr wrap="square" rtlCol="0">
            <a:spAutoFit/>
          </a:bodyPr>
          <a:lstStyle/>
          <a:p>
            <a:r>
              <a:rPr lang="en-US" sz="2400" b="1" dirty="0"/>
              <a:t>Low</a:t>
            </a:r>
          </a:p>
        </p:txBody>
      </p:sp>
      <p:sp>
        <p:nvSpPr>
          <p:cNvPr id="17" name="TextBox 16">
            <a:extLst>
              <a:ext uri="{FF2B5EF4-FFF2-40B4-BE49-F238E27FC236}">
                <a16:creationId xmlns:a16="http://schemas.microsoft.com/office/drawing/2014/main" id="{002486B6-E187-47EE-BC37-1B50EFAD506D}"/>
              </a:ext>
            </a:extLst>
          </p:cNvPr>
          <p:cNvSpPr txBox="1"/>
          <p:nvPr/>
        </p:nvSpPr>
        <p:spPr>
          <a:xfrm>
            <a:off x="9427895" y="5596007"/>
            <a:ext cx="1325166" cy="461665"/>
          </a:xfrm>
          <a:prstGeom prst="rect">
            <a:avLst/>
          </a:prstGeom>
          <a:noFill/>
        </p:spPr>
        <p:txBody>
          <a:bodyPr wrap="square" rtlCol="0">
            <a:spAutoFit/>
          </a:bodyPr>
          <a:lstStyle/>
          <a:p>
            <a:r>
              <a:rPr lang="en-US" sz="2400" b="1" dirty="0"/>
              <a:t>High</a:t>
            </a:r>
          </a:p>
        </p:txBody>
      </p:sp>
      <p:cxnSp>
        <p:nvCxnSpPr>
          <p:cNvPr id="18" name="Straight Arrow Connector 17">
            <a:extLst>
              <a:ext uri="{FF2B5EF4-FFF2-40B4-BE49-F238E27FC236}">
                <a16:creationId xmlns:a16="http://schemas.microsoft.com/office/drawing/2014/main" id="{92061241-0BF1-49D6-A94E-0197863D1F04}"/>
              </a:ext>
            </a:extLst>
          </p:cNvPr>
          <p:cNvCxnSpPr>
            <a:cxnSpLocks/>
          </p:cNvCxnSpPr>
          <p:nvPr/>
        </p:nvCxnSpPr>
        <p:spPr>
          <a:xfrm>
            <a:off x="5599814" y="6404097"/>
            <a:ext cx="3884428" cy="1"/>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30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Risk Level</a:t>
            </a:r>
          </a:p>
        </p:txBody>
      </p:sp>
      <p:sp>
        <p:nvSpPr>
          <p:cNvPr id="3" name="Content Placeholder 2"/>
          <p:cNvSpPr>
            <a:spLocks noGrp="1"/>
          </p:cNvSpPr>
          <p:nvPr>
            <p:ph idx="1"/>
          </p:nvPr>
        </p:nvSpPr>
        <p:spPr/>
        <p:txBody>
          <a:bodyPr>
            <a:normAutofit/>
          </a:bodyPr>
          <a:lstStyle/>
          <a:p>
            <a:r>
              <a:rPr lang="en-US" sz="3200" dirty="0"/>
              <a:t>So How Do You Reduce the Risk Level?</a:t>
            </a:r>
          </a:p>
          <a:p>
            <a:pPr marL="971550" lvl="1" indent="-514350">
              <a:buFont typeface="+mj-lt"/>
              <a:buAutoNum type="arabicPeriod"/>
            </a:pPr>
            <a:r>
              <a:rPr lang="en-US" sz="2800" dirty="0"/>
              <a:t>Remove all the Hazards you can</a:t>
            </a:r>
          </a:p>
          <a:p>
            <a:pPr marL="971550" lvl="1" indent="-514350">
              <a:buFont typeface="+mj-lt"/>
              <a:buAutoNum type="arabicPeriod"/>
            </a:pPr>
            <a:r>
              <a:rPr lang="en-US" sz="2800" dirty="0"/>
              <a:t>What if that’s not Enough?</a:t>
            </a:r>
          </a:p>
          <a:p>
            <a:pPr marL="971550" lvl="1" indent="-514350">
              <a:buFont typeface="+mj-lt"/>
              <a:buAutoNum type="arabicPeriod"/>
            </a:pPr>
            <a:r>
              <a:rPr lang="en-US" sz="2800" dirty="0"/>
              <a:t>Add Safety Factors</a:t>
            </a:r>
          </a:p>
        </p:txBody>
      </p:sp>
    </p:spTree>
    <p:extLst>
      <p:ext uri="{BB962C8B-B14F-4D97-AF65-F5344CB8AC3E}">
        <p14:creationId xmlns:p14="http://schemas.microsoft.com/office/powerpoint/2010/main" val="2952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Safety Factors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6" b="24043"/>
          <a:stretch/>
        </p:blipFill>
        <p:spPr>
          <a:xfrm>
            <a:off x="3206490" y="1744066"/>
            <a:ext cx="5779020" cy="4754880"/>
          </a:xfrm>
          <a:prstGeom prst="rect">
            <a:avLst/>
          </a:prstGeom>
        </p:spPr>
      </p:pic>
      <p:sp>
        <p:nvSpPr>
          <p:cNvPr id="5" name="TextBox 4"/>
          <p:cNvSpPr txBox="1"/>
          <p:nvPr/>
        </p:nvSpPr>
        <p:spPr>
          <a:xfrm rot="16200000">
            <a:off x="4143782" y="3066915"/>
            <a:ext cx="1804041" cy="461665"/>
          </a:xfrm>
          <a:prstGeom prst="rect">
            <a:avLst/>
          </a:prstGeom>
          <a:noFill/>
        </p:spPr>
        <p:txBody>
          <a:bodyPr wrap="square" rtlCol="0">
            <a:spAutoFit/>
          </a:bodyPr>
          <a:lstStyle/>
          <a:p>
            <a:r>
              <a:rPr lang="en-US" sz="2400" b="1" dirty="0"/>
              <a:t>Equipment</a:t>
            </a:r>
          </a:p>
        </p:txBody>
      </p:sp>
      <p:sp>
        <p:nvSpPr>
          <p:cNvPr id="6" name="TextBox 5"/>
          <p:cNvSpPr txBox="1"/>
          <p:nvPr/>
        </p:nvSpPr>
        <p:spPr>
          <a:xfrm rot="16200000">
            <a:off x="5522329" y="2592343"/>
            <a:ext cx="2356239" cy="461665"/>
          </a:xfrm>
          <a:prstGeom prst="rect">
            <a:avLst/>
          </a:prstGeom>
          <a:noFill/>
        </p:spPr>
        <p:txBody>
          <a:bodyPr wrap="square" rtlCol="0">
            <a:spAutoFit/>
          </a:bodyPr>
          <a:lstStyle/>
          <a:p>
            <a:r>
              <a:rPr lang="en-US" sz="2400" b="1" dirty="0"/>
              <a:t>Environment</a:t>
            </a:r>
          </a:p>
        </p:txBody>
      </p:sp>
      <p:sp>
        <p:nvSpPr>
          <p:cNvPr id="7" name="TextBox 6"/>
          <p:cNvSpPr txBox="1"/>
          <p:nvPr/>
        </p:nvSpPr>
        <p:spPr>
          <a:xfrm rot="16200000">
            <a:off x="7189759" y="2348726"/>
            <a:ext cx="1869006" cy="461665"/>
          </a:xfrm>
          <a:prstGeom prst="rect">
            <a:avLst/>
          </a:prstGeom>
          <a:noFill/>
        </p:spPr>
        <p:txBody>
          <a:bodyPr wrap="square" rtlCol="0">
            <a:spAutoFit/>
          </a:bodyPr>
          <a:lstStyle/>
          <a:p>
            <a:r>
              <a:rPr lang="en-US" sz="2400" b="1" dirty="0"/>
              <a:t>People</a:t>
            </a:r>
          </a:p>
        </p:txBody>
      </p:sp>
    </p:spTree>
    <p:extLst>
      <p:ext uri="{BB962C8B-B14F-4D97-AF65-F5344CB8AC3E}">
        <p14:creationId xmlns:p14="http://schemas.microsoft.com/office/powerpoint/2010/main" val="251442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4907" y="1258042"/>
            <a:ext cx="8040643" cy="5152284"/>
          </a:xfrm>
        </p:spPr>
      </p:pic>
      <p:sp>
        <p:nvSpPr>
          <p:cNvPr id="8"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6793686" y="2107094"/>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7635767" y="1792771"/>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8830273" y="1861289"/>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2926555" y="5825283"/>
            <a:ext cx="3287108" cy="800219"/>
          </a:xfrm>
          <a:prstGeom prst="rect">
            <a:avLst/>
          </a:prstGeom>
          <a:noFill/>
        </p:spPr>
        <p:txBody>
          <a:bodyPr wrap="square" rtlCol="0">
            <a:spAutoFit/>
          </a:bodyPr>
          <a:lstStyle/>
          <a:p>
            <a:pPr algn="ctr"/>
            <a:r>
              <a:rPr lang="en-US" sz="4600" b="1" dirty="0"/>
              <a:t>Risk Level</a:t>
            </a:r>
          </a:p>
        </p:txBody>
      </p:sp>
      <p:sp>
        <p:nvSpPr>
          <p:cNvPr id="11" name="TextBox 10"/>
          <p:cNvSpPr txBox="1"/>
          <p:nvPr/>
        </p:nvSpPr>
        <p:spPr>
          <a:xfrm>
            <a:off x="6576224" y="5597023"/>
            <a:ext cx="1029448" cy="461665"/>
          </a:xfrm>
          <a:prstGeom prst="rect">
            <a:avLst/>
          </a:prstGeom>
          <a:noFill/>
        </p:spPr>
        <p:txBody>
          <a:bodyPr wrap="square" rtlCol="0">
            <a:spAutoFit/>
          </a:bodyPr>
          <a:lstStyle/>
          <a:p>
            <a:r>
              <a:rPr lang="en-US" sz="2400" b="1" dirty="0"/>
              <a:t>High</a:t>
            </a:r>
          </a:p>
        </p:txBody>
      </p:sp>
      <p:sp>
        <p:nvSpPr>
          <p:cNvPr id="12" name="TextBox 11"/>
          <p:cNvSpPr txBox="1"/>
          <p:nvPr/>
        </p:nvSpPr>
        <p:spPr>
          <a:xfrm>
            <a:off x="1954047" y="5579865"/>
            <a:ext cx="1029448" cy="461665"/>
          </a:xfrm>
          <a:prstGeom prst="rect">
            <a:avLst/>
          </a:prstGeom>
          <a:noFill/>
        </p:spPr>
        <p:txBody>
          <a:bodyPr wrap="square" rtlCol="0">
            <a:spAutoFit/>
          </a:bodyPr>
          <a:lstStyle/>
          <a:p>
            <a:r>
              <a:rPr lang="en-US" sz="2400" b="1" dirty="0"/>
              <a:t>Low</a:t>
            </a:r>
          </a:p>
        </p:txBody>
      </p:sp>
      <p:cxnSp>
        <p:nvCxnSpPr>
          <p:cNvPr id="13" name="Straight Arrow Connector 12"/>
          <p:cNvCxnSpPr/>
          <p:nvPr/>
        </p:nvCxnSpPr>
        <p:spPr>
          <a:xfrm>
            <a:off x="2709672" y="5825283"/>
            <a:ext cx="3813190"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7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Factors also have “Weight”</a:t>
            </a:r>
          </a:p>
        </p:txBody>
      </p:sp>
      <p:sp>
        <p:nvSpPr>
          <p:cNvPr id="3" name="Content Placeholder 2"/>
          <p:cNvSpPr>
            <a:spLocks noGrp="1"/>
          </p:cNvSpPr>
          <p:nvPr>
            <p:ph idx="1"/>
          </p:nvPr>
        </p:nvSpPr>
        <p:spPr/>
        <p:txBody>
          <a:bodyPr>
            <a:normAutofit/>
          </a:bodyPr>
          <a:lstStyle/>
          <a:p>
            <a:r>
              <a:rPr lang="en-US" sz="3200" dirty="0"/>
              <a:t>Big Safety Factors have a greater impact on the Risk Level than Small Safety Factors</a:t>
            </a:r>
          </a:p>
        </p:txBody>
      </p:sp>
    </p:spTree>
    <p:extLst>
      <p:ext uri="{BB962C8B-B14F-4D97-AF65-F5344CB8AC3E}">
        <p14:creationId xmlns:p14="http://schemas.microsoft.com/office/powerpoint/2010/main" val="3814476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bwMode="auto">
          <a:xfrm>
            <a:off x="8810775" y="1615255"/>
            <a:ext cx="1284288" cy="3898577"/>
          </a:xfrm>
          <a:prstGeom prst="can">
            <a:avLst/>
          </a:prstGeom>
          <a:solidFill>
            <a:srgbClr val="00B050">
              <a:alpha val="50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6" name="Can 5"/>
          <p:cNvSpPr/>
          <p:nvPr/>
        </p:nvSpPr>
        <p:spPr bwMode="auto">
          <a:xfrm>
            <a:off x="2061527" y="1615255"/>
            <a:ext cx="1284288" cy="38147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3253" name="Group 40"/>
          <p:cNvGrpSpPr>
            <a:grpSpLocks/>
          </p:cNvGrpSpPr>
          <p:nvPr/>
        </p:nvGrpSpPr>
        <p:grpSpPr bwMode="auto">
          <a:xfrm rot="5400000">
            <a:off x="5435313" y="3538586"/>
            <a:ext cx="1295400" cy="4086225"/>
            <a:chOff x="3985549" y="2131671"/>
            <a:chExt cx="1296365" cy="4085862"/>
          </a:xfrm>
        </p:grpSpPr>
        <p:sp>
          <p:nvSpPr>
            <p:cNvPr id="53278" name="Can 6"/>
            <p:cNvSpPr>
              <a:spLocks noChangeArrowheads="1"/>
            </p:cNvSpPr>
            <p:nvPr/>
          </p:nvSpPr>
          <p:spPr bwMode="auto">
            <a:xfrm>
              <a:off x="3995195" y="4953965"/>
              <a:ext cx="1284790" cy="1263568"/>
            </a:xfrm>
            <a:prstGeom prst="can">
              <a:avLst>
                <a:gd name="adj" fmla="val 25000"/>
              </a:avLst>
            </a:prstGeom>
            <a:solidFill>
              <a:srgbClr val="0070C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53279" name="Group 39"/>
            <p:cNvGrpSpPr>
              <a:grpSpLocks/>
            </p:cNvGrpSpPr>
            <p:nvPr/>
          </p:nvGrpSpPr>
          <p:grpSpPr bwMode="auto">
            <a:xfrm>
              <a:off x="3985549" y="2131671"/>
              <a:ext cx="1296365" cy="3161816"/>
              <a:chOff x="3985549" y="2131671"/>
              <a:chExt cx="1296365" cy="3161816"/>
            </a:xfrm>
          </p:grpSpPr>
          <p:sp>
            <p:nvSpPr>
              <p:cNvPr id="53280" name="Can 9"/>
              <p:cNvSpPr>
                <a:spLocks noChangeArrowheads="1"/>
              </p:cNvSpPr>
              <p:nvPr/>
            </p:nvSpPr>
            <p:spPr bwMode="auto">
              <a:xfrm>
                <a:off x="3997124" y="4029919"/>
                <a:ext cx="1284790" cy="1263568"/>
              </a:xfrm>
              <a:prstGeom prst="can">
                <a:avLst>
                  <a:gd name="adj" fmla="val 25000"/>
                </a:avLst>
              </a:prstGeom>
              <a:solidFill>
                <a:srgbClr val="92D05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1" name="Can 10"/>
              <p:cNvSpPr>
                <a:spLocks noChangeArrowheads="1"/>
              </p:cNvSpPr>
              <p:nvPr/>
            </p:nvSpPr>
            <p:spPr bwMode="auto">
              <a:xfrm>
                <a:off x="3985549" y="3080795"/>
                <a:ext cx="1284790" cy="1263568"/>
              </a:xfrm>
              <a:prstGeom prst="can">
                <a:avLst>
                  <a:gd name="adj" fmla="val 25000"/>
                </a:avLst>
              </a:prstGeom>
              <a:solidFill>
                <a:srgbClr val="FFC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2" name="Can 11"/>
              <p:cNvSpPr>
                <a:spLocks noChangeArrowheads="1"/>
              </p:cNvSpPr>
              <p:nvPr/>
            </p:nvSpPr>
            <p:spPr bwMode="auto">
              <a:xfrm>
                <a:off x="3985549" y="2131671"/>
                <a:ext cx="1284790" cy="1263568"/>
              </a:xfrm>
              <a:prstGeom prst="can">
                <a:avLst>
                  <a:gd name="adj" fmla="val 25000"/>
                </a:avLst>
              </a:prstGeom>
              <a:solidFill>
                <a:srgbClr val="FF0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grpSp>
      <p:sp>
        <p:nvSpPr>
          <p:cNvPr id="13" name="Can 12"/>
          <p:cNvSpPr/>
          <p:nvPr/>
        </p:nvSpPr>
        <p:spPr bwMode="auto">
          <a:xfrm rot="5400000">
            <a:off x="5105650" y="5412053"/>
            <a:ext cx="1284287" cy="347662"/>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latin typeface="Arial" charset="0"/>
            </a:endParaRPr>
          </a:p>
        </p:txBody>
      </p:sp>
      <p:grpSp>
        <p:nvGrpSpPr>
          <p:cNvPr id="4" name="Group 3"/>
          <p:cNvGrpSpPr>
            <a:grpSpLocks/>
          </p:cNvGrpSpPr>
          <p:nvPr/>
        </p:nvGrpSpPr>
        <p:grpSpPr bwMode="auto">
          <a:xfrm>
            <a:off x="2083753" y="3951607"/>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Bees</a:t>
              </a:r>
            </a:p>
          </p:txBody>
        </p:sp>
      </p:grpSp>
      <p:grpSp>
        <p:nvGrpSpPr>
          <p:cNvPr id="8" name="Group 28"/>
          <p:cNvGrpSpPr>
            <a:grpSpLocks/>
          </p:cNvGrpSpPr>
          <p:nvPr/>
        </p:nvGrpSpPr>
        <p:grpSpPr bwMode="auto">
          <a:xfrm>
            <a:off x="8861576" y="4175894"/>
            <a:ext cx="1247775" cy="1254125"/>
            <a:chOff x="6752161" y="4157241"/>
            <a:chExt cx="1247874" cy="1254168"/>
          </a:xfrm>
        </p:grpSpPr>
        <p:sp>
          <p:nvSpPr>
            <p:cNvPr id="23" name="Oval 22"/>
            <p:cNvSpPr/>
            <p:nvPr/>
          </p:nvSpPr>
          <p:spPr bwMode="auto">
            <a:xfrm>
              <a:off x="6752161" y="4157241"/>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4" name="Oval 4"/>
            <p:cNvSpPr/>
            <p:nvPr/>
          </p:nvSpPr>
          <p:spPr bwMode="auto">
            <a:xfrm>
              <a:off x="6934738" y="4339809"/>
              <a:ext cx="958926" cy="88903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err="1"/>
                <a:t>Epi</a:t>
              </a:r>
              <a:r>
                <a:rPr lang="en-US" sz="1600" dirty="0"/>
                <a:t>-</a:t>
              </a:r>
              <a:br>
                <a:rPr lang="en-US" sz="1600" dirty="0"/>
              </a:br>
              <a:r>
                <a:rPr lang="en-US" sz="1600" dirty="0" err="1"/>
                <a:t>nephrine</a:t>
              </a:r>
              <a:endParaRPr lang="en-US" sz="1600" dirty="0"/>
            </a:p>
          </p:txBody>
        </p:sp>
      </p:grpSp>
      <p:grpSp>
        <p:nvGrpSpPr>
          <p:cNvPr id="9" name="Group 29"/>
          <p:cNvGrpSpPr>
            <a:grpSpLocks/>
          </p:cNvGrpSpPr>
          <p:nvPr/>
        </p:nvGrpSpPr>
        <p:grpSpPr bwMode="auto">
          <a:xfrm>
            <a:off x="8863164" y="2858269"/>
            <a:ext cx="1247775" cy="1254125"/>
            <a:chOff x="6740586" y="4168816"/>
            <a:chExt cx="1247874" cy="1254168"/>
          </a:xfrm>
        </p:grpSpPr>
        <p:sp>
          <p:nvSpPr>
            <p:cNvPr id="31" name="Oval 30"/>
            <p:cNvSpPr/>
            <p:nvPr/>
          </p:nvSpPr>
          <p:spPr bwMode="auto">
            <a:xfrm>
              <a:off x="6740586" y="4168816"/>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2" name="Oval 4"/>
            <p:cNvSpPr/>
            <p:nvPr/>
          </p:nvSpPr>
          <p:spPr bwMode="auto">
            <a:xfrm>
              <a:off x="6934276" y="4340272"/>
              <a:ext cx="957338" cy="887442"/>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Benadryl</a:t>
              </a:r>
            </a:p>
          </p:txBody>
        </p:sp>
      </p:grpSp>
      <p:grpSp>
        <p:nvGrpSpPr>
          <p:cNvPr id="14" name="Group 32"/>
          <p:cNvGrpSpPr>
            <a:grpSpLocks/>
          </p:cNvGrpSpPr>
          <p:nvPr/>
        </p:nvGrpSpPr>
        <p:grpSpPr bwMode="auto">
          <a:xfrm>
            <a:off x="8823823" y="1515244"/>
            <a:ext cx="1249363" cy="1254125"/>
            <a:chOff x="6752161" y="4469757"/>
            <a:chExt cx="1247874" cy="1254168"/>
          </a:xfrm>
        </p:grpSpPr>
        <p:sp>
          <p:nvSpPr>
            <p:cNvPr id="34" name="Oval 33"/>
            <p:cNvSpPr/>
            <p:nvPr/>
          </p:nvSpPr>
          <p:spPr bwMode="auto">
            <a:xfrm>
              <a:off x="6752161" y="4469757"/>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5" name="Oval 4"/>
            <p:cNvSpPr/>
            <p:nvPr/>
          </p:nvSpPr>
          <p:spPr bwMode="auto">
            <a:xfrm>
              <a:off x="6934506" y="4665026"/>
              <a:ext cx="883183" cy="88744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First Aid Training</a:t>
              </a:r>
            </a:p>
          </p:txBody>
        </p:sp>
      </p:grpSp>
      <p:sp>
        <p:nvSpPr>
          <p:cNvPr id="53259" name="TextBox 37"/>
          <p:cNvSpPr txBox="1">
            <a:spLocks noChangeArrowheads="1"/>
          </p:cNvSpPr>
          <p:nvPr/>
        </p:nvSpPr>
        <p:spPr bwMode="auto">
          <a:xfrm>
            <a:off x="1806865" y="5701722"/>
            <a:ext cx="1811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Hazard </a:t>
            </a:r>
            <a:br>
              <a:rPr lang="en-US" altLang="en-US" sz="2400" b="1" dirty="0">
                <a:solidFill>
                  <a:schemeClr val="tx1"/>
                </a:solidFill>
              </a:rPr>
            </a:br>
            <a:r>
              <a:rPr lang="en-US" altLang="en-US" sz="2400" b="1" dirty="0">
                <a:solidFill>
                  <a:schemeClr val="tx1"/>
                </a:solidFill>
              </a:rPr>
              <a:t>Factors</a:t>
            </a:r>
          </a:p>
        </p:txBody>
      </p:sp>
      <p:sp>
        <p:nvSpPr>
          <p:cNvPr id="53260" name="TextBox 38"/>
          <p:cNvSpPr txBox="1">
            <a:spLocks noChangeArrowheads="1"/>
          </p:cNvSpPr>
          <p:nvPr/>
        </p:nvSpPr>
        <p:spPr bwMode="auto">
          <a:xfrm>
            <a:off x="8654105" y="5728593"/>
            <a:ext cx="1681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Safety </a:t>
            </a:r>
            <a:br>
              <a:rPr lang="en-US" altLang="en-US" sz="2400" b="1" dirty="0">
                <a:solidFill>
                  <a:schemeClr val="tx1"/>
                </a:solidFill>
              </a:rPr>
            </a:br>
            <a:r>
              <a:rPr lang="en-US" altLang="en-US" sz="2400" b="1" dirty="0">
                <a:solidFill>
                  <a:schemeClr val="tx1"/>
                </a:solidFill>
              </a:rPr>
              <a:t>Factors</a:t>
            </a:r>
          </a:p>
        </p:txBody>
      </p:sp>
      <p:sp>
        <p:nvSpPr>
          <p:cNvPr id="45" name="TextBox 44"/>
          <p:cNvSpPr txBox="1">
            <a:spLocks noChangeArrowheads="1"/>
          </p:cNvSpPr>
          <p:nvPr/>
        </p:nvSpPr>
        <p:spPr bwMode="auto">
          <a:xfrm>
            <a:off x="6891679" y="2092989"/>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People</a:t>
            </a:r>
          </a:p>
        </p:txBody>
      </p:sp>
      <p:sp>
        <p:nvSpPr>
          <p:cNvPr id="46" name="TextBox 45"/>
          <p:cNvSpPr txBox="1">
            <a:spLocks noChangeArrowheads="1"/>
          </p:cNvSpPr>
          <p:nvPr/>
        </p:nvSpPr>
        <p:spPr bwMode="auto">
          <a:xfrm>
            <a:off x="6586879" y="3351981"/>
            <a:ext cx="145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7" name="TextBox 46"/>
          <p:cNvSpPr txBox="1">
            <a:spLocks noChangeArrowheads="1"/>
          </p:cNvSpPr>
          <p:nvPr/>
        </p:nvSpPr>
        <p:spPr bwMode="auto">
          <a:xfrm>
            <a:off x="6523379" y="4358456"/>
            <a:ext cx="1457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8" name="TextBox 47"/>
          <p:cNvSpPr txBox="1">
            <a:spLocks noChangeArrowheads="1"/>
          </p:cNvSpPr>
          <p:nvPr/>
        </p:nvSpPr>
        <p:spPr bwMode="auto">
          <a:xfrm>
            <a:off x="3603710" y="4360810"/>
            <a:ext cx="1482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Environment</a:t>
            </a:r>
          </a:p>
        </p:txBody>
      </p:sp>
      <p:sp>
        <p:nvSpPr>
          <p:cNvPr id="53265" name="TextBox 48"/>
          <p:cNvSpPr txBox="1">
            <a:spLocks noChangeArrowheads="1"/>
          </p:cNvSpPr>
          <p:nvPr/>
        </p:nvSpPr>
        <p:spPr bwMode="auto">
          <a:xfrm>
            <a:off x="4778376" y="6247322"/>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Risk Level</a:t>
            </a:r>
          </a:p>
        </p:txBody>
      </p:sp>
      <p:grpSp>
        <p:nvGrpSpPr>
          <p:cNvPr id="15" name="Group 3"/>
          <p:cNvGrpSpPr>
            <a:grpSpLocks/>
          </p:cNvGrpSpPr>
          <p:nvPr/>
        </p:nvGrpSpPr>
        <p:grpSpPr bwMode="auto">
          <a:xfrm>
            <a:off x="2088516" y="2600644"/>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Allergic Person</a:t>
              </a:r>
            </a:p>
          </p:txBody>
        </p:sp>
      </p:grpSp>
      <p:sp>
        <p:nvSpPr>
          <p:cNvPr id="53" name="TextBox 52"/>
          <p:cNvSpPr txBox="1">
            <a:spLocks noChangeArrowheads="1"/>
          </p:cNvSpPr>
          <p:nvPr/>
        </p:nvSpPr>
        <p:spPr bwMode="auto">
          <a:xfrm>
            <a:off x="3603710" y="3045596"/>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People</a:t>
            </a:r>
          </a:p>
        </p:txBody>
      </p:sp>
      <p:cxnSp>
        <p:nvCxnSpPr>
          <p:cNvPr id="3" name="Elbow Connector 2"/>
          <p:cNvCxnSpPr>
            <a:stCxn id="53259" idx="0"/>
          </p:cNvCxnSpPr>
          <p:nvPr/>
        </p:nvCxnSpPr>
        <p:spPr bwMode="auto">
          <a:xfrm>
            <a:off x="2712402" y="5701721"/>
            <a:ext cx="1327498" cy="0"/>
          </a:xfrm>
          <a:prstGeom prst="straightConnector1">
            <a:avLst/>
          </a:prstGeom>
          <a:ln w="76200">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0" name="Elbow Connector 39"/>
          <p:cNvCxnSpPr/>
          <p:nvPr/>
        </p:nvCxnSpPr>
        <p:spPr bwMode="auto">
          <a:xfrm flipH="1">
            <a:off x="8126129" y="5701721"/>
            <a:ext cx="1413656" cy="0"/>
          </a:xfrm>
          <a:prstGeom prst="straightConnector1">
            <a:avLst/>
          </a:prstGeom>
          <a:ln w="76200">
            <a:solidFill>
              <a:srgbClr val="0099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6" name="TextBox 48"/>
          <p:cNvSpPr txBox="1">
            <a:spLocks noChangeArrowheads="1"/>
          </p:cNvSpPr>
          <p:nvPr/>
        </p:nvSpPr>
        <p:spPr bwMode="auto">
          <a:xfrm>
            <a:off x="3921672" y="5882451"/>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Low</a:t>
            </a:r>
          </a:p>
        </p:txBody>
      </p:sp>
      <p:sp>
        <p:nvSpPr>
          <p:cNvPr id="57" name="TextBox 48"/>
          <p:cNvSpPr txBox="1">
            <a:spLocks noChangeArrowheads="1"/>
          </p:cNvSpPr>
          <p:nvPr/>
        </p:nvSpPr>
        <p:spPr bwMode="auto">
          <a:xfrm>
            <a:off x="7068421" y="5869053"/>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High</a:t>
            </a:r>
          </a:p>
        </p:txBody>
      </p:sp>
      <p:sp>
        <p:nvSpPr>
          <p:cNvPr id="10" name="Title 9"/>
          <p:cNvSpPr>
            <a:spLocks noGrp="1"/>
          </p:cNvSpPr>
          <p:nvPr>
            <p:ph type="title"/>
          </p:nvPr>
        </p:nvSpPr>
        <p:spPr/>
        <p:txBody>
          <a:bodyPr>
            <a:normAutofit fontScale="90000"/>
          </a:bodyPr>
          <a:lstStyle/>
          <a:p>
            <a:r>
              <a:rPr lang="en-US" dirty="0"/>
              <a:t>Risk Assessment &amp; Safety Management</a:t>
            </a:r>
          </a:p>
        </p:txBody>
      </p:sp>
    </p:spTree>
    <p:extLst>
      <p:ext uri="{BB962C8B-B14F-4D97-AF65-F5344CB8AC3E}">
        <p14:creationId xmlns:p14="http://schemas.microsoft.com/office/powerpoint/2010/main" val="1342594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0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0 0 L 0.25 0 E" pathEditMode="relative" ptsTypes="">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4.44444E-6 1.85185E-6 L 0.18351 -0.00093 " pathEditMode="relative" rAng="0" ptsTypes="AA">
                                      <p:cBhvr>
                                        <p:cTn id="26" dur="2000" fill="hold"/>
                                        <p:tgtEl>
                                          <p:spTgt spid="13"/>
                                        </p:tgtEl>
                                        <p:attrNameLst>
                                          <p:attrName>ppt_x</p:attrName>
                                          <p:attrName>ppt_y</p:attrName>
                                        </p:attrNameLst>
                                      </p:cBhvr>
                                      <p:rCtr x="9115" y="-13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20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path" presetSubtype="0" accel="50000" decel="50000" fill="hold" nodeType="clickEffect">
                                  <p:stCondLst>
                                    <p:cond delay="0"/>
                                  </p:stCondLst>
                                  <p:childTnLst>
                                    <p:animMotion origin="layout" path="M 0 0 L -0.25 0 E" pathEditMode="relative" ptsTypes="">
                                      <p:cBhvr>
                                        <p:cTn id="54" dur="2000" fill="hold"/>
                                        <p:tgtEl>
                                          <p:spTgt spid="4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1835 -0.00093 L 0.03715 -0.00209 " pathEditMode="relative" rAng="0" ptsTypes="AA">
                                      <p:cBhvr>
                                        <p:cTn id="58" dur="2000" fill="hold"/>
                                        <p:tgtEl>
                                          <p:spTgt spid="13"/>
                                        </p:tgtEl>
                                        <p:attrNameLst>
                                          <p:attrName>ppt_x</p:attrName>
                                          <p:attrName>ppt_y</p:attrName>
                                        </p:attrNameLst>
                                      </p:cBhvr>
                                      <p:rCtr x="-732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5" grpId="0"/>
      <p:bldP spid="46" grpId="0"/>
      <p:bldP spid="47" grpId="0"/>
      <p:bldP spid="48" grpId="0"/>
      <p:bldP spid="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919-0B2D-4C54-8C78-7072AEF6A60A}"/>
              </a:ext>
            </a:extLst>
          </p:cNvPr>
          <p:cNvSpPr>
            <a:spLocks noGrp="1"/>
          </p:cNvSpPr>
          <p:nvPr>
            <p:ph type="title"/>
          </p:nvPr>
        </p:nvSpPr>
        <p:spPr>
          <a:xfrm>
            <a:off x="824477" y="1115786"/>
            <a:ext cx="3473851" cy="4626428"/>
          </a:xfrm>
          <a:effectLst/>
        </p:spPr>
        <p:txBody>
          <a:bodyPr anchor="ctr">
            <a:normAutofit/>
          </a:bodyPr>
          <a:lstStyle/>
          <a:p>
            <a:pPr algn="r"/>
            <a:r>
              <a:rPr lang="en-US" sz="4000" dirty="0">
                <a:solidFill>
                  <a:schemeClr val="tx1">
                    <a:lumMod val="95000"/>
                  </a:schemeClr>
                </a:solidFill>
              </a:rPr>
              <a:t>Your Risk Management Approach</a:t>
            </a:r>
          </a:p>
        </p:txBody>
      </p:sp>
      <p:sp>
        <p:nvSpPr>
          <p:cNvPr id="3" name="Content Placeholder 2">
            <a:extLst>
              <a:ext uri="{FF2B5EF4-FFF2-40B4-BE49-F238E27FC236}">
                <a16:creationId xmlns:a16="http://schemas.microsoft.com/office/drawing/2014/main" id="{D71BDC13-A9A0-433A-A22D-37D20DDCC29F}"/>
              </a:ext>
            </a:extLst>
          </p:cNvPr>
          <p:cNvSpPr>
            <a:spLocks noGrp="1"/>
          </p:cNvSpPr>
          <p:nvPr>
            <p:ph idx="1"/>
          </p:nvPr>
        </p:nvSpPr>
        <p:spPr>
          <a:xfrm>
            <a:off x="4996542" y="1115786"/>
            <a:ext cx="6833039" cy="4817014"/>
          </a:xfrm>
        </p:spPr>
        <p:txBody>
          <a:bodyPr anchor="ctr">
            <a:normAutofit/>
          </a:bodyPr>
          <a:lstStyle/>
          <a:p>
            <a:r>
              <a:rPr lang="en-US" sz="4000" dirty="0">
                <a:solidFill>
                  <a:schemeClr val="tx1">
                    <a:lumMod val="95000"/>
                  </a:schemeClr>
                </a:solidFill>
              </a:rPr>
              <a:t>Reduce Probability</a:t>
            </a:r>
          </a:p>
          <a:p>
            <a:r>
              <a:rPr lang="en-US" sz="4000" dirty="0">
                <a:solidFill>
                  <a:schemeClr val="tx1">
                    <a:lumMod val="95000"/>
                  </a:schemeClr>
                </a:solidFill>
              </a:rPr>
              <a:t>Reduce Severity</a:t>
            </a:r>
          </a:p>
          <a:p>
            <a:r>
              <a:rPr lang="en-US" sz="4000" dirty="0">
                <a:solidFill>
                  <a:schemeClr val="tx1">
                    <a:lumMod val="95000"/>
                  </a:schemeClr>
                </a:solidFill>
              </a:rPr>
              <a:t>Reduce Both</a:t>
            </a:r>
          </a:p>
        </p:txBody>
      </p:sp>
    </p:spTree>
    <p:extLst>
      <p:ext uri="{BB962C8B-B14F-4D97-AF65-F5344CB8AC3E}">
        <p14:creationId xmlns:p14="http://schemas.microsoft.com/office/powerpoint/2010/main" val="25031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Learning Objectives</a:t>
            </a: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Learn how to implement the </a:t>
            </a:r>
            <a:r>
              <a:rPr lang="en-US" b="1" dirty="0">
                <a:solidFill>
                  <a:schemeClr val="accent6"/>
                </a:solidFill>
              </a:rPr>
              <a:t>Risk Assessment &amp; Safety Management Model (RASM)</a:t>
            </a:r>
            <a:r>
              <a:rPr lang="en-US" b="1" dirty="0">
                <a:solidFill>
                  <a:srgbClr val="FFC000"/>
                </a:solidFill>
              </a:rPr>
              <a:t> </a:t>
            </a:r>
            <a:r>
              <a:rPr lang="en-US" dirty="0"/>
              <a:t>of Contributing Factor Analysis and Mitigating Factor Analysis to manage risk more effectively. </a:t>
            </a:r>
          </a:p>
          <a:p>
            <a:pPr marL="514350" lvl="0" indent="-514350">
              <a:buFont typeface="+mj-lt"/>
              <a:buAutoNum type="arabicPeriod"/>
            </a:pPr>
            <a:r>
              <a:rPr lang="en-US" dirty="0"/>
              <a:t>Learn how the </a:t>
            </a:r>
            <a:r>
              <a:rPr lang="en-US" b="1" dirty="0">
                <a:solidFill>
                  <a:schemeClr val="accent6"/>
                </a:solidFill>
              </a:rPr>
              <a:t>Safety I</a:t>
            </a:r>
            <a:r>
              <a:rPr lang="en-US" dirty="0"/>
              <a:t> framework and </a:t>
            </a:r>
            <a:r>
              <a:rPr lang="en-US" b="1" dirty="0">
                <a:solidFill>
                  <a:schemeClr val="accent6"/>
                </a:solidFill>
              </a:rPr>
              <a:t>Safety II</a:t>
            </a:r>
            <a:r>
              <a:rPr lang="en-US" dirty="0">
                <a:solidFill>
                  <a:schemeClr val="accent6"/>
                </a:solidFill>
              </a:rPr>
              <a:t> </a:t>
            </a:r>
            <a:r>
              <a:rPr lang="en-US" dirty="0"/>
              <a:t>framework are complementary parts of an overall risk management plan.</a:t>
            </a:r>
          </a:p>
          <a:p>
            <a:pPr marL="514350" lvl="0" indent="-514350">
              <a:buFont typeface="+mj-lt"/>
              <a:buAutoNum type="arabicPeriod"/>
            </a:pPr>
            <a:r>
              <a:rPr lang="en-US" dirty="0"/>
              <a:t>Determine when factors are ‘in scope’ allowing actionable steps to be implemented for managing risk or ‘out of scope’ limiting organizational response. </a:t>
            </a:r>
          </a:p>
          <a:p>
            <a:pPr marL="514350" lvl="0" indent="-514350">
              <a:buFont typeface="+mj-lt"/>
              <a:buAutoNum type="arabicPeriod"/>
            </a:pPr>
            <a:r>
              <a:rPr lang="en-US" dirty="0"/>
              <a:t>Understand the role that incident data collection plays in the analysis of accident and near misses through building </a:t>
            </a:r>
            <a:r>
              <a:rPr lang="en-US" dirty="0" err="1"/>
              <a:t>Accimaps</a:t>
            </a:r>
            <a:r>
              <a:rPr lang="en-US" dirty="0"/>
              <a:t> and </a:t>
            </a:r>
            <a:r>
              <a:rPr lang="en-US" dirty="0" err="1"/>
              <a:t>Preventimaps</a:t>
            </a:r>
            <a:r>
              <a:rPr lang="en-US" dirty="0"/>
              <a:t>.</a:t>
            </a:r>
          </a:p>
        </p:txBody>
      </p:sp>
    </p:spTree>
    <p:extLst>
      <p:ext uri="{BB962C8B-B14F-4D97-AF65-F5344CB8AC3E}">
        <p14:creationId xmlns:p14="http://schemas.microsoft.com/office/powerpoint/2010/main" val="947134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Steps in RASM</a:t>
            </a:r>
          </a:p>
        </p:txBody>
      </p:sp>
      <p:sp>
        <p:nvSpPr>
          <p:cNvPr id="3" name="Content Placeholder 2"/>
          <p:cNvSpPr>
            <a:spLocks noGrp="1"/>
          </p:cNvSpPr>
          <p:nvPr>
            <p:ph idx="1"/>
          </p:nvPr>
        </p:nvSpPr>
        <p:spPr>
          <a:xfrm>
            <a:off x="4996542" y="1115786"/>
            <a:ext cx="6163457" cy="5436214"/>
          </a:xfrm>
        </p:spPr>
        <p:txBody>
          <a:bodyPr anchor="ctr">
            <a:normAutofit/>
          </a:bodyPr>
          <a:lstStyle/>
          <a:p>
            <a:r>
              <a:rPr lang="en-US" sz="3600" dirty="0">
                <a:solidFill>
                  <a:schemeClr val="tx1">
                    <a:lumMod val="95000"/>
                  </a:schemeClr>
                </a:solidFill>
              </a:rPr>
              <a:t>Identify Hazard Factors</a:t>
            </a:r>
          </a:p>
          <a:p>
            <a:r>
              <a:rPr lang="en-US" sz="3600" dirty="0">
                <a:solidFill>
                  <a:schemeClr val="tx1">
                    <a:lumMod val="95000"/>
                  </a:schemeClr>
                </a:solidFill>
              </a:rPr>
              <a:t>Assess Risk Level</a:t>
            </a:r>
          </a:p>
          <a:p>
            <a:r>
              <a:rPr lang="en-US" sz="3600" dirty="0">
                <a:solidFill>
                  <a:schemeClr val="tx1">
                    <a:lumMod val="95000"/>
                  </a:schemeClr>
                </a:solidFill>
              </a:rPr>
              <a:t>Remove Hazard Factors</a:t>
            </a:r>
          </a:p>
          <a:p>
            <a:r>
              <a:rPr lang="en-US" sz="3600" dirty="0">
                <a:solidFill>
                  <a:schemeClr val="tx1">
                    <a:lumMod val="95000"/>
                  </a:schemeClr>
                </a:solidFill>
              </a:rPr>
              <a:t>Assess Risk Level</a:t>
            </a:r>
          </a:p>
          <a:p>
            <a:r>
              <a:rPr lang="en-US" sz="3600" dirty="0">
                <a:solidFill>
                  <a:schemeClr val="tx1">
                    <a:lumMod val="95000"/>
                  </a:schemeClr>
                </a:solidFill>
              </a:rPr>
              <a:t>Add Safety Factors</a:t>
            </a:r>
          </a:p>
          <a:p>
            <a:r>
              <a:rPr lang="en-US" sz="3600" dirty="0">
                <a:solidFill>
                  <a:schemeClr val="tx1">
                    <a:lumMod val="95000"/>
                  </a:schemeClr>
                </a:solidFill>
              </a:rPr>
              <a:t>Assess Risk Level</a:t>
            </a:r>
          </a:p>
        </p:txBody>
      </p:sp>
    </p:spTree>
    <p:extLst>
      <p:ext uri="{BB962C8B-B14F-4D97-AF65-F5344CB8AC3E}">
        <p14:creationId xmlns:p14="http://schemas.microsoft.com/office/powerpoint/2010/main" val="7092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If the Risk Level is still High?</a:t>
            </a:r>
          </a:p>
        </p:txBody>
      </p:sp>
      <p:sp>
        <p:nvSpPr>
          <p:cNvPr id="54275" name="Content Placeholder 2"/>
          <p:cNvSpPr>
            <a:spLocks noGrp="1"/>
          </p:cNvSpPr>
          <p:nvPr>
            <p:ph idx="1"/>
          </p:nvPr>
        </p:nvSpPr>
        <p:spPr>
          <a:xfrm>
            <a:off x="1120000" y="1825625"/>
            <a:ext cx="6358486" cy="4351338"/>
          </a:xfrm>
        </p:spPr>
        <p:txBody>
          <a:bodyPr>
            <a:normAutofit/>
          </a:bodyPr>
          <a:lstStyle/>
          <a:p>
            <a:r>
              <a:rPr lang="en-US" altLang="en-US" sz="3600" dirty="0">
                <a:gradFill>
                  <a:gsLst>
                    <a:gs pos="34000">
                      <a:schemeClr val="tx1">
                        <a:lumMod val="93000"/>
                      </a:schemeClr>
                    </a:gs>
                    <a:gs pos="0">
                      <a:schemeClr val="bg1">
                        <a:lumMod val="25000"/>
                        <a:lumOff val="75000"/>
                      </a:schemeClr>
                    </a:gs>
                    <a:gs pos="100000">
                      <a:schemeClr val="tx1"/>
                    </a:gs>
                  </a:gsLst>
                  <a:lin ang="4800000" scaled="0"/>
                </a:gradFill>
              </a:rPr>
              <a:t>Know when to ‘bail out’</a:t>
            </a:r>
          </a:p>
          <a:p>
            <a:pPr lvl="1"/>
            <a:r>
              <a:rPr lang="en-US" altLang="en-US" sz="3200" dirty="0">
                <a:gradFill>
                  <a:gsLst>
                    <a:gs pos="34000">
                      <a:schemeClr val="tx1">
                        <a:lumMod val="93000"/>
                      </a:schemeClr>
                    </a:gs>
                    <a:gs pos="0">
                      <a:schemeClr val="bg1">
                        <a:lumMod val="25000"/>
                        <a:lumOff val="75000"/>
                      </a:schemeClr>
                    </a:gs>
                    <a:gs pos="100000">
                      <a:schemeClr val="tx1"/>
                    </a:gs>
                  </a:gsLst>
                  <a:lin ang="4800000" scaled="0"/>
                </a:gradFill>
              </a:rPr>
              <a:t>If the Risk Level is too high, what is your expectation of your staff and their expectations?</a:t>
            </a:r>
          </a:p>
        </p:txBody>
      </p:sp>
      <p:pic>
        <p:nvPicPr>
          <p:cNvPr id="71" name="Graphic 70" descr="Speed Bump">
            <a:extLst>
              <a:ext uri="{FF2B5EF4-FFF2-40B4-BE49-F238E27FC236}">
                <a16:creationId xmlns:a16="http://schemas.microsoft.com/office/drawing/2014/main" id="{F58D0F5F-1559-41EB-A7C9-1A50440EF5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922922" y="1924505"/>
            <a:ext cx="3354676" cy="3354676"/>
          </a:xfrm>
          <a:prstGeom prst="rect">
            <a:avLst/>
          </a:prstGeom>
        </p:spPr>
      </p:pic>
    </p:spTree>
    <p:extLst>
      <p:ext uri="{BB962C8B-B14F-4D97-AF65-F5344CB8AC3E}">
        <p14:creationId xmlns:p14="http://schemas.microsoft.com/office/powerpoint/2010/main" val="6093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fade">
                                      <p:cBhvr>
                                        <p:cTn id="1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28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D2B1-7B65-49E0-B448-1FF88135BAC3}"/>
              </a:ext>
            </a:extLst>
          </p:cNvPr>
          <p:cNvSpPr>
            <a:spLocks noGrp="1"/>
          </p:cNvSpPr>
          <p:nvPr>
            <p:ph type="title"/>
          </p:nvPr>
        </p:nvSpPr>
        <p:spPr/>
        <p:txBody>
          <a:bodyPr/>
          <a:lstStyle/>
          <a:p>
            <a:r>
              <a:rPr lang="en-US" dirty="0"/>
              <a:t>Safety I</a:t>
            </a:r>
          </a:p>
        </p:txBody>
      </p:sp>
      <p:sp>
        <p:nvSpPr>
          <p:cNvPr id="3" name="Content Placeholder 2">
            <a:extLst>
              <a:ext uri="{FF2B5EF4-FFF2-40B4-BE49-F238E27FC236}">
                <a16:creationId xmlns:a16="http://schemas.microsoft.com/office/drawing/2014/main" id="{61988D35-620D-46C7-A482-DE2530B8D01B}"/>
              </a:ext>
            </a:extLst>
          </p:cNvPr>
          <p:cNvSpPr>
            <a:spLocks noGrp="1"/>
          </p:cNvSpPr>
          <p:nvPr>
            <p:ph idx="1"/>
          </p:nvPr>
        </p:nvSpPr>
        <p:spPr>
          <a:xfrm>
            <a:off x="1120000" y="1809488"/>
            <a:ext cx="10233800" cy="4351338"/>
          </a:xfrm>
        </p:spPr>
        <p:txBody>
          <a:bodyPr>
            <a:normAutofit/>
          </a:bodyPr>
          <a:lstStyle/>
          <a:p>
            <a:r>
              <a:rPr lang="en-US" dirty="0"/>
              <a:t>…is defined as a state where as few things as possible go wrong. A Safety I approach presumes that things go wrong because of identifiable failures or malfunctions of specific components: technology, procedures, the human workers and the organizations in which they are embedded. </a:t>
            </a:r>
          </a:p>
          <a:p>
            <a:r>
              <a:rPr lang="en-US" dirty="0"/>
              <a:t>The safety management principle [of Safety I] is to respond when something happens or is categorized as an unacceptable risk, usually by trying to eliminate causes or improve barriers, or both.</a:t>
            </a:r>
            <a:r>
              <a:rPr lang="en-US" baseline="30000" dirty="0"/>
              <a:t>1</a:t>
            </a:r>
          </a:p>
        </p:txBody>
      </p:sp>
      <p:sp>
        <p:nvSpPr>
          <p:cNvPr id="4" name="TextBox 3">
            <a:extLst>
              <a:ext uri="{FF2B5EF4-FFF2-40B4-BE49-F238E27FC236}">
                <a16:creationId xmlns:a16="http://schemas.microsoft.com/office/drawing/2014/main" id="{161CB68B-9BCA-482F-B641-60CDD9D49865}"/>
              </a:ext>
            </a:extLst>
          </p:cNvPr>
          <p:cNvSpPr txBox="1"/>
          <p:nvPr/>
        </p:nvSpPr>
        <p:spPr>
          <a:xfrm>
            <a:off x="193780" y="6405099"/>
            <a:ext cx="11336138" cy="369332"/>
          </a:xfrm>
          <a:prstGeom prst="rect">
            <a:avLst/>
          </a:prstGeom>
          <a:noFill/>
        </p:spPr>
        <p:txBody>
          <a:bodyPr wrap="square" rtlCol="0">
            <a:spAutoFit/>
          </a:bodyPr>
          <a:lstStyle/>
          <a:p>
            <a:r>
              <a:rPr lang="en-US" dirty="0"/>
              <a:t>1. </a:t>
            </a:r>
            <a:r>
              <a:rPr lang="en-US" dirty="0" err="1"/>
              <a:t>Hollnagel</a:t>
            </a:r>
            <a:r>
              <a:rPr lang="en-US" dirty="0"/>
              <a:t>, E. </a:t>
            </a:r>
            <a:r>
              <a:rPr lang="en-US" dirty="0" err="1"/>
              <a:t>Hearns</a:t>
            </a:r>
            <a:r>
              <a:rPr lang="en-US" dirty="0"/>
              <a:t>, R., Braithwaite, J. - EUROCONTROL (2013). </a:t>
            </a:r>
            <a:r>
              <a:rPr lang="en-US" i="1" dirty="0"/>
              <a:t>From Safety-I to Safety-II (A White Paper)</a:t>
            </a:r>
            <a:r>
              <a:rPr lang="en-US" dirty="0"/>
              <a:t>. Brussels.</a:t>
            </a:r>
          </a:p>
        </p:txBody>
      </p:sp>
    </p:spTree>
    <p:extLst>
      <p:ext uri="{BB962C8B-B14F-4D97-AF65-F5344CB8AC3E}">
        <p14:creationId xmlns:p14="http://schemas.microsoft.com/office/powerpoint/2010/main" val="2600336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Rasmussen &amp; Systems Thinking</a:t>
            </a:r>
          </a:p>
        </p:txBody>
      </p:sp>
      <p:sp>
        <p:nvSpPr>
          <p:cNvPr id="148483" name="Rectangle 3"/>
          <p:cNvSpPr>
            <a:spLocks noGrp="1" noChangeArrowheads="1"/>
          </p:cNvSpPr>
          <p:nvPr>
            <p:ph type="body" idx="1"/>
          </p:nvPr>
        </p:nvSpPr>
        <p:spPr/>
        <p:txBody>
          <a:bodyPr>
            <a:normAutofit/>
          </a:bodyPr>
          <a:lstStyle/>
          <a:p>
            <a:r>
              <a:rPr lang="en-US" sz="4400" dirty="0">
                <a:solidFill>
                  <a:schemeClr val="tx1">
                    <a:lumMod val="95000"/>
                  </a:schemeClr>
                </a:solidFill>
              </a:rPr>
              <a:t>Jens Rasmussen – Risk Management in a Dynamic Society, Safety Science, 1997</a:t>
            </a:r>
          </a:p>
          <a:p>
            <a:pPr lvl="1"/>
            <a:r>
              <a:rPr lang="en-US" sz="4000" dirty="0">
                <a:solidFill>
                  <a:schemeClr val="tx1">
                    <a:lumMod val="95000"/>
                  </a:schemeClr>
                </a:solidFill>
              </a:rPr>
              <a:t>= Safety I+</a:t>
            </a:r>
          </a:p>
        </p:txBody>
      </p:sp>
      <p:sp>
        <p:nvSpPr>
          <p:cNvPr id="2" name="TextBox 1">
            <a:extLst>
              <a:ext uri="{FF2B5EF4-FFF2-40B4-BE49-F238E27FC236}">
                <a16:creationId xmlns:a16="http://schemas.microsoft.com/office/drawing/2014/main" id="{FB771AC9-029C-4B08-BB1A-60B6F54B850E}"/>
              </a:ext>
            </a:extLst>
          </p:cNvPr>
          <p:cNvSpPr txBox="1"/>
          <p:nvPr/>
        </p:nvSpPr>
        <p:spPr>
          <a:xfrm>
            <a:off x="774551" y="6449209"/>
            <a:ext cx="4807406" cy="369332"/>
          </a:xfrm>
          <a:prstGeom prst="rect">
            <a:avLst/>
          </a:prstGeom>
          <a:noFill/>
        </p:spPr>
        <p:txBody>
          <a:bodyPr wrap="none" rtlCol="0">
            <a:spAutoFit/>
          </a:bodyPr>
          <a:lstStyle/>
          <a:p>
            <a:r>
              <a:rPr lang="en-US" dirty="0"/>
              <a:t>https://www.msb.se/RibData/Filer/pdf/16252.pdf</a:t>
            </a:r>
          </a:p>
        </p:txBody>
      </p:sp>
    </p:spTree>
    <p:extLst>
      <p:ext uri="{BB962C8B-B14F-4D97-AF65-F5344CB8AC3E}">
        <p14:creationId xmlns:p14="http://schemas.microsoft.com/office/powerpoint/2010/main" val="25662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fade">
                                      <p:cBhvr>
                                        <p:cTn id="12" dur="500"/>
                                        <p:tgtEl>
                                          <p:spTgt spid="148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1F17-68D0-44F0-9B0E-57CC7B9C8331}"/>
              </a:ext>
            </a:extLst>
          </p:cNvPr>
          <p:cNvSpPr>
            <a:spLocks noGrp="1"/>
          </p:cNvSpPr>
          <p:nvPr>
            <p:ph type="title"/>
          </p:nvPr>
        </p:nvSpPr>
        <p:spPr/>
        <p:txBody>
          <a:bodyPr/>
          <a:lstStyle/>
          <a:p>
            <a:r>
              <a:rPr lang="en-US" dirty="0"/>
              <a:t>Systems Approach</a:t>
            </a:r>
            <a:r>
              <a:rPr lang="en-US" baseline="30000" dirty="0"/>
              <a:t>1</a:t>
            </a:r>
          </a:p>
        </p:txBody>
      </p:sp>
      <p:sp>
        <p:nvSpPr>
          <p:cNvPr id="3" name="Content Placeholder 2">
            <a:extLst>
              <a:ext uri="{FF2B5EF4-FFF2-40B4-BE49-F238E27FC236}">
                <a16:creationId xmlns:a16="http://schemas.microsoft.com/office/drawing/2014/main" id="{1FAA4756-FEE7-4298-9DCC-31542C920B1F}"/>
              </a:ext>
            </a:extLst>
          </p:cNvPr>
          <p:cNvSpPr>
            <a:spLocks noGrp="1"/>
          </p:cNvSpPr>
          <p:nvPr>
            <p:ph idx="1"/>
          </p:nvPr>
        </p:nvSpPr>
        <p:spPr/>
        <p:txBody>
          <a:bodyPr/>
          <a:lstStyle/>
          <a:p>
            <a:r>
              <a:rPr lang="en-US" dirty="0"/>
              <a:t>“Behavior and safety is impacted by the decisions and actions of everyone in the system, not just frontline workers alone.”</a:t>
            </a:r>
          </a:p>
          <a:p>
            <a:r>
              <a:rPr lang="en-US" dirty="0"/>
              <a:t>“Near misses and adverse events are caused by multiple, interacting, contributing factors, not just a single bad decision or action.”</a:t>
            </a:r>
          </a:p>
          <a:p>
            <a:r>
              <a:rPr lang="en-US" dirty="0"/>
              <a:t>“Effective countermeasures focus on systemic changes rather than individuals.”</a:t>
            </a:r>
          </a:p>
          <a:p>
            <a:endParaRPr lang="en-US" dirty="0"/>
          </a:p>
        </p:txBody>
      </p:sp>
      <p:sp>
        <p:nvSpPr>
          <p:cNvPr id="4" name="TextBox 3">
            <a:extLst>
              <a:ext uri="{FF2B5EF4-FFF2-40B4-BE49-F238E27FC236}">
                <a16:creationId xmlns:a16="http://schemas.microsoft.com/office/drawing/2014/main" id="{A6A556A3-22DA-41ED-AEC3-B04DCF1E6F1F}"/>
              </a:ext>
            </a:extLst>
          </p:cNvPr>
          <p:cNvSpPr txBox="1"/>
          <p:nvPr/>
        </p:nvSpPr>
        <p:spPr>
          <a:xfrm>
            <a:off x="1065791" y="6311900"/>
            <a:ext cx="6497690" cy="923330"/>
          </a:xfrm>
          <a:prstGeom prst="rect">
            <a:avLst/>
          </a:prstGeom>
          <a:noFill/>
        </p:spPr>
        <p:txBody>
          <a:bodyPr wrap="square" rtlCol="0">
            <a:spAutoFit/>
          </a:bodyPr>
          <a:lstStyle/>
          <a:p>
            <a:r>
              <a:rPr lang="en-US" dirty="0"/>
              <a:t>1. UPLOADS Project, https://uploadsproject.org</a:t>
            </a:r>
            <a:endParaRPr lang="en-US" dirty="0">
              <a:hlinkClick r:id="rId3"/>
            </a:endParaRPr>
          </a:p>
          <a:p>
            <a:br>
              <a:rPr lang="en-US" dirty="0"/>
            </a:br>
            <a:endParaRPr lang="en-US" dirty="0"/>
          </a:p>
        </p:txBody>
      </p:sp>
    </p:spTree>
    <p:extLst>
      <p:ext uri="{BB962C8B-B14F-4D97-AF65-F5344CB8AC3E}">
        <p14:creationId xmlns:p14="http://schemas.microsoft.com/office/powerpoint/2010/main" val="8718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1F17-68D0-44F0-9B0E-57CC7B9C8331}"/>
              </a:ext>
            </a:extLst>
          </p:cNvPr>
          <p:cNvSpPr>
            <a:spLocks noGrp="1"/>
          </p:cNvSpPr>
          <p:nvPr>
            <p:ph type="title"/>
          </p:nvPr>
        </p:nvSpPr>
        <p:spPr/>
        <p:txBody>
          <a:bodyPr/>
          <a:lstStyle/>
          <a:p>
            <a:r>
              <a:rPr lang="en-US" dirty="0"/>
              <a:t>What are </a:t>
            </a:r>
            <a:r>
              <a:rPr lang="en-US" dirty="0" err="1"/>
              <a:t>Accimaps</a:t>
            </a:r>
            <a:r>
              <a:rPr lang="en-US" dirty="0"/>
              <a:t>?</a:t>
            </a:r>
            <a:endParaRPr lang="en-US" baseline="30000" dirty="0"/>
          </a:p>
        </p:txBody>
      </p:sp>
      <p:sp>
        <p:nvSpPr>
          <p:cNvPr id="3" name="Content Placeholder 2">
            <a:extLst>
              <a:ext uri="{FF2B5EF4-FFF2-40B4-BE49-F238E27FC236}">
                <a16:creationId xmlns:a16="http://schemas.microsoft.com/office/drawing/2014/main" id="{1FAA4756-FEE7-4298-9DCC-31542C920B1F}"/>
              </a:ext>
            </a:extLst>
          </p:cNvPr>
          <p:cNvSpPr>
            <a:spLocks noGrp="1"/>
          </p:cNvSpPr>
          <p:nvPr>
            <p:ph idx="1"/>
          </p:nvPr>
        </p:nvSpPr>
        <p:spPr/>
        <p:txBody>
          <a:bodyPr/>
          <a:lstStyle/>
          <a:p>
            <a:r>
              <a:rPr lang="en-US" dirty="0" err="1"/>
              <a:t>Accimap</a:t>
            </a:r>
            <a:r>
              <a:rPr lang="en-US" dirty="0"/>
              <a:t> is a visual representation of the </a:t>
            </a:r>
            <a:r>
              <a:rPr lang="en-US" dirty="0">
                <a:solidFill>
                  <a:schemeClr val="accent6"/>
                </a:solidFill>
              </a:rPr>
              <a:t>Contributing Factors </a:t>
            </a:r>
            <a:r>
              <a:rPr lang="en-US" dirty="0"/>
              <a:t>and their </a:t>
            </a:r>
            <a:r>
              <a:rPr lang="en-US" dirty="0">
                <a:solidFill>
                  <a:schemeClr val="accent6"/>
                </a:solidFill>
              </a:rPr>
              <a:t>relationships</a:t>
            </a:r>
            <a:r>
              <a:rPr lang="en-US" dirty="0"/>
              <a:t> which combine to result in a negative outcome</a:t>
            </a:r>
          </a:p>
          <a:p>
            <a:pPr marL="914400" lvl="1" indent="-457200">
              <a:buFont typeface="+mj-lt"/>
              <a:buAutoNum type="arabicPeriod"/>
            </a:pPr>
            <a:r>
              <a:rPr lang="en-US" dirty="0"/>
              <a:t>Determine the Levels of your System</a:t>
            </a:r>
          </a:p>
          <a:p>
            <a:pPr marL="914400" lvl="1" indent="-457200">
              <a:buFont typeface="+mj-lt"/>
              <a:buAutoNum type="arabicPeriod"/>
            </a:pPr>
            <a:r>
              <a:rPr lang="en-US" dirty="0"/>
              <a:t>Identify Contributing Factors at each Level of the System</a:t>
            </a:r>
          </a:p>
          <a:p>
            <a:pPr marL="914400" lvl="1" indent="-457200">
              <a:buFont typeface="+mj-lt"/>
              <a:buAutoNum type="arabicPeriod"/>
            </a:pPr>
            <a:r>
              <a:rPr lang="en-US" dirty="0"/>
              <a:t>Identify the Relationships between Factors</a:t>
            </a:r>
          </a:p>
          <a:p>
            <a:pPr marL="914400" lvl="1" indent="-457200">
              <a:buFont typeface="+mj-lt"/>
              <a:buAutoNum type="arabicPeriod"/>
            </a:pPr>
            <a:r>
              <a:rPr lang="en-US" dirty="0"/>
              <a:t>Build a map showing the web of relationships that create the potential for the negative outcome</a:t>
            </a:r>
          </a:p>
        </p:txBody>
      </p:sp>
    </p:spTree>
    <p:extLst>
      <p:ext uri="{BB962C8B-B14F-4D97-AF65-F5344CB8AC3E}">
        <p14:creationId xmlns:p14="http://schemas.microsoft.com/office/powerpoint/2010/main" val="42841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208" name="7-  Government">
            <a:extLst>
              <a:ext uri="{FF2B5EF4-FFF2-40B4-BE49-F238E27FC236}">
                <a16:creationId xmlns:a16="http://schemas.microsoft.com/office/drawing/2014/main" id="{D0EC7F1A-795F-4A3D-8D0C-3D7D5A575FFB}"/>
              </a:ext>
            </a:extLst>
          </p:cNvPr>
          <p:cNvGrpSpPr/>
          <p:nvPr/>
        </p:nvGrpSpPr>
        <p:grpSpPr>
          <a:xfrm>
            <a:off x="1738700" y="987687"/>
            <a:ext cx="6704260" cy="742910"/>
            <a:chOff x="1738700" y="987687"/>
            <a:chExt cx="6704260" cy="742910"/>
          </a:xfrm>
        </p:grpSpPr>
        <p:sp>
          <p:nvSpPr>
            <p:cNvPr id="2" name="Rectangle: Rounded Corners 1">
              <a:extLst>
                <a:ext uri="{FF2B5EF4-FFF2-40B4-BE49-F238E27FC236}">
                  <a16:creationId xmlns:a16="http://schemas.microsoft.com/office/drawing/2014/main" id="{93FC7715-7746-4E6B-A032-92744D4EA73C}"/>
                </a:ext>
              </a:extLst>
            </p:cNvPr>
            <p:cNvSpPr/>
            <p:nvPr/>
          </p:nvSpPr>
          <p:spPr>
            <a:xfrm>
              <a:off x="1738700" y="989933"/>
              <a:ext cx="2127790" cy="74066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a:t>
              </a:r>
            </a:p>
          </p:txBody>
        </p:sp>
        <p:sp>
          <p:nvSpPr>
            <p:cNvPr id="3" name="Rectangle 2">
              <a:extLst>
                <a:ext uri="{FF2B5EF4-FFF2-40B4-BE49-F238E27FC236}">
                  <a16:creationId xmlns:a16="http://schemas.microsoft.com/office/drawing/2014/main" id="{FE837283-BBF6-45C2-8496-DAE7212B2026}"/>
                </a:ext>
              </a:extLst>
            </p:cNvPr>
            <p:cNvSpPr/>
            <p:nvPr/>
          </p:nvSpPr>
          <p:spPr>
            <a:xfrm>
              <a:off x="4060800" y="987687"/>
              <a:ext cx="1022400" cy="741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Government Policy &amp; Budgeting</a:t>
              </a:r>
            </a:p>
          </p:txBody>
        </p:sp>
        <p:sp>
          <p:nvSpPr>
            <p:cNvPr id="9" name="Rectangle: Rounded Corners 8">
              <a:extLst>
                <a:ext uri="{FF2B5EF4-FFF2-40B4-BE49-F238E27FC236}">
                  <a16:creationId xmlns:a16="http://schemas.microsoft.com/office/drawing/2014/main" id="{9682AB40-BD1C-42C4-8D64-AE70907B8250}"/>
                </a:ext>
              </a:extLst>
            </p:cNvPr>
            <p:cNvSpPr/>
            <p:nvPr/>
          </p:nvSpPr>
          <p:spPr>
            <a:xfrm>
              <a:off x="5372100" y="1144626"/>
              <a:ext cx="807720" cy="48387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16" name="Rectangle: Rounded Corners 15">
              <a:extLst>
                <a:ext uri="{FF2B5EF4-FFF2-40B4-BE49-F238E27FC236}">
                  <a16:creationId xmlns:a16="http://schemas.microsoft.com/office/drawing/2014/main" id="{22A53A3E-F539-44FA-A859-676A87D9202E}"/>
                </a:ext>
              </a:extLst>
            </p:cNvPr>
            <p:cNvSpPr/>
            <p:nvPr/>
          </p:nvSpPr>
          <p:spPr>
            <a:xfrm>
              <a:off x="7635240" y="1175106"/>
              <a:ext cx="807720" cy="48387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grpSp>
      <p:grpSp>
        <p:nvGrpSpPr>
          <p:cNvPr id="3180" name="6 - Regulations &amp; Associations">
            <a:extLst>
              <a:ext uri="{FF2B5EF4-FFF2-40B4-BE49-F238E27FC236}">
                <a16:creationId xmlns:a16="http://schemas.microsoft.com/office/drawing/2014/main" id="{15F7C907-A4BD-4D2F-8290-56B754F2425C}"/>
              </a:ext>
            </a:extLst>
          </p:cNvPr>
          <p:cNvGrpSpPr/>
          <p:nvPr/>
        </p:nvGrpSpPr>
        <p:grpSpPr>
          <a:xfrm>
            <a:off x="1745810" y="1804110"/>
            <a:ext cx="7885870" cy="748786"/>
            <a:chOff x="1745810" y="1804110"/>
            <a:chExt cx="7885870" cy="748786"/>
          </a:xfrm>
        </p:grpSpPr>
        <p:sp>
          <p:nvSpPr>
            <p:cNvPr id="4" name="Rectangle: Rounded Corners 3">
              <a:extLst>
                <a:ext uri="{FF2B5EF4-FFF2-40B4-BE49-F238E27FC236}">
                  <a16:creationId xmlns:a16="http://schemas.microsoft.com/office/drawing/2014/main" id="{551C7425-3DAC-4F5B-A4EF-F4D826F73FCC}"/>
                </a:ext>
              </a:extLst>
            </p:cNvPr>
            <p:cNvSpPr/>
            <p:nvPr/>
          </p:nvSpPr>
          <p:spPr>
            <a:xfrm>
              <a:off x="1745810" y="1812232"/>
              <a:ext cx="2127790" cy="74066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Regulations &amp; Associations</a:t>
              </a:r>
            </a:p>
          </p:txBody>
        </p:sp>
        <p:sp>
          <p:nvSpPr>
            <p:cNvPr id="10" name="Rectangle 9">
              <a:extLst>
                <a:ext uri="{FF2B5EF4-FFF2-40B4-BE49-F238E27FC236}">
                  <a16:creationId xmlns:a16="http://schemas.microsoft.com/office/drawing/2014/main" id="{D218BEFF-30D9-49E7-AB67-AD6BC7E71BD3}"/>
                </a:ext>
              </a:extLst>
            </p:cNvPr>
            <p:cNvSpPr/>
            <p:nvPr/>
          </p:nvSpPr>
          <p:spPr>
            <a:xfrm>
              <a:off x="4054800" y="1804110"/>
              <a:ext cx="1022400" cy="74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Regulatory Bodies &amp; Associations</a:t>
              </a:r>
            </a:p>
          </p:txBody>
        </p:sp>
        <p:sp>
          <p:nvSpPr>
            <p:cNvPr id="17" name="Rectangle: Rounded Corners 16">
              <a:extLst>
                <a:ext uri="{FF2B5EF4-FFF2-40B4-BE49-F238E27FC236}">
                  <a16:creationId xmlns:a16="http://schemas.microsoft.com/office/drawing/2014/main" id="{184A0D35-769B-48CC-AFDF-7DCBB02F52F2}"/>
                </a:ext>
              </a:extLst>
            </p:cNvPr>
            <p:cNvSpPr/>
            <p:nvPr/>
          </p:nvSpPr>
          <p:spPr>
            <a:xfrm>
              <a:off x="5928360" y="1993844"/>
              <a:ext cx="807720" cy="48387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18" name="Rectangle: Rounded Corners 17">
              <a:extLst>
                <a:ext uri="{FF2B5EF4-FFF2-40B4-BE49-F238E27FC236}">
                  <a16:creationId xmlns:a16="http://schemas.microsoft.com/office/drawing/2014/main" id="{FB60C63F-1B95-4222-B164-4F09138CEFC6}"/>
                </a:ext>
              </a:extLst>
            </p:cNvPr>
            <p:cNvSpPr/>
            <p:nvPr/>
          </p:nvSpPr>
          <p:spPr>
            <a:xfrm>
              <a:off x="7014210" y="1985760"/>
              <a:ext cx="807720" cy="48387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19" name="Rectangle: Rounded Corners 18">
              <a:extLst>
                <a:ext uri="{FF2B5EF4-FFF2-40B4-BE49-F238E27FC236}">
                  <a16:creationId xmlns:a16="http://schemas.microsoft.com/office/drawing/2014/main" id="{89ABAA9E-704A-4202-AEF1-BE223CC0FCE6}"/>
                </a:ext>
              </a:extLst>
            </p:cNvPr>
            <p:cNvSpPr/>
            <p:nvPr/>
          </p:nvSpPr>
          <p:spPr>
            <a:xfrm>
              <a:off x="8823960" y="1993844"/>
              <a:ext cx="807720" cy="48387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grpSp>
      <p:grpSp>
        <p:nvGrpSpPr>
          <p:cNvPr id="3171" name="5 - Company">
            <a:extLst>
              <a:ext uri="{FF2B5EF4-FFF2-40B4-BE49-F238E27FC236}">
                <a16:creationId xmlns:a16="http://schemas.microsoft.com/office/drawing/2014/main" id="{7C3F52F7-1B87-44F9-96E8-6F577F34E39C}"/>
              </a:ext>
            </a:extLst>
          </p:cNvPr>
          <p:cNvGrpSpPr/>
          <p:nvPr/>
        </p:nvGrpSpPr>
        <p:grpSpPr>
          <a:xfrm>
            <a:off x="1739660" y="2614506"/>
            <a:ext cx="6416150" cy="741600"/>
            <a:chOff x="1739660" y="2614506"/>
            <a:chExt cx="6416150" cy="741600"/>
          </a:xfrm>
        </p:grpSpPr>
        <p:sp>
          <p:nvSpPr>
            <p:cNvPr id="5" name="Rectangle: Rounded Corners 4">
              <a:extLst>
                <a:ext uri="{FF2B5EF4-FFF2-40B4-BE49-F238E27FC236}">
                  <a16:creationId xmlns:a16="http://schemas.microsoft.com/office/drawing/2014/main" id="{6C67222E-D3DB-4265-A23D-B65E6431A05E}"/>
                </a:ext>
              </a:extLst>
            </p:cNvPr>
            <p:cNvSpPr/>
            <p:nvPr/>
          </p:nvSpPr>
          <p:spPr>
            <a:xfrm>
              <a:off x="1739660" y="2614974"/>
              <a:ext cx="2127790" cy="74066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Company</a:t>
              </a:r>
            </a:p>
          </p:txBody>
        </p:sp>
        <p:sp>
          <p:nvSpPr>
            <p:cNvPr id="11" name="Rectangle 10">
              <a:extLst>
                <a:ext uri="{FF2B5EF4-FFF2-40B4-BE49-F238E27FC236}">
                  <a16:creationId xmlns:a16="http://schemas.microsoft.com/office/drawing/2014/main" id="{652C52E4-9A2C-4BAD-9079-52F67887F493}"/>
                </a:ext>
              </a:extLst>
            </p:cNvPr>
            <p:cNvSpPr/>
            <p:nvPr/>
          </p:nvSpPr>
          <p:spPr>
            <a:xfrm>
              <a:off x="4054800" y="2614506"/>
              <a:ext cx="1022400" cy="741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Company Culture &amp; Management</a:t>
              </a:r>
            </a:p>
          </p:txBody>
        </p:sp>
        <p:sp>
          <p:nvSpPr>
            <p:cNvPr id="20" name="Rectangle: Rounded Corners 19">
              <a:extLst>
                <a:ext uri="{FF2B5EF4-FFF2-40B4-BE49-F238E27FC236}">
                  <a16:creationId xmlns:a16="http://schemas.microsoft.com/office/drawing/2014/main" id="{493FF233-62E4-47C6-ACB0-494CF3C5EB17}"/>
                </a:ext>
              </a:extLst>
            </p:cNvPr>
            <p:cNvSpPr/>
            <p:nvPr/>
          </p:nvSpPr>
          <p:spPr>
            <a:xfrm>
              <a:off x="5336455" y="2774332"/>
              <a:ext cx="8077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1" name="Rectangle: Rounded Corners 20">
              <a:extLst>
                <a:ext uri="{FF2B5EF4-FFF2-40B4-BE49-F238E27FC236}">
                  <a16:creationId xmlns:a16="http://schemas.microsoft.com/office/drawing/2014/main" id="{4A81763A-8987-4410-A05A-4ACF12EE2A3B}"/>
                </a:ext>
              </a:extLst>
            </p:cNvPr>
            <p:cNvSpPr/>
            <p:nvPr/>
          </p:nvSpPr>
          <p:spPr>
            <a:xfrm>
              <a:off x="6381300" y="2788504"/>
              <a:ext cx="8077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2" name="Rectangle: Rounded Corners 21">
              <a:extLst>
                <a:ext uri="{FF2B5EF4-FFF2-40B4-BE49-F238E27FC236}">
                  <a16:creationId xmlns:a16="http://schemas.microsoft.com/office/drawing/2014/main" id="{FE5EF5F3-F95D-4FDB-8B2B-23C66061A07A}"/>
                </a:ext>
              </a:extLst>
            </p:cNvPr>
            <p:cNvSpPr/>
            <p:nvPr/>
          </p:nvSpPr>
          <p:spPr>
            <a:xfrm>
              <a:off x="7348090" y="2803201"/>
              <a:ext cx="8077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grpSp>
      <p:grpSp>
        <p:nvGrpSpPr>
          <p:cNvPr id="3160" name="4 - Supervision &amp; Management">
            <a:extLst>
              <a:ext uri="{FF2B5EF4-FFF2-40B4-BE49-F238E27FC236}">
                <a16:creationId xmlns:a16="http://schemas.microsoft.com/office/drawing/2014/main" id="{3618D6A4-D0E6-4077-A6B7-7D94504F571F}"/>
              </a:ext>
            </a:extLst>
          </p:cNvPr>
          <p:cNvGrpSpPr/>
          <p:nvPr/>
        </p:nvGrpSpPr>
        <p:grpSpPr>
          <a:xfrm>
            <a:off x="1758090" y="3441729"/>
            <a:ext cx="7679280" cy="749117"/>
            <a:chOff x="1758090" y="3441729"/>
            <a:chExt cx="7679280" cy="749117"/>
          </a:xfrm>
        </p:grpSpPr>
        <p:sp>
          <p:nvSpPr>
            <p:cNvPr id="6" name="Rectangle: Rounded Corners 5">
              <a:extLst>
                <a:ext uri="{FF2B5EF4-FFF2-40B4-BE49-F238E27FC236}">
                  <a16:creationId xmlns:a16="http://schemas.microsoft.com/office/drawing/2014/main" id="{A43B2648-18D8-443D-B8C8-8115AC38A5A0}"/>
                </a:ext>
              </a:extLst>
            </p:cNvPr>
            <p:cNvSpPr/>
            <p:nvPr/>
          </p:nvSpPr>
          <p:spPr>
            <a:xfrm>
              <a:off x="1758090" y="3441729"/>
              <a:ext cx="2127790" cy="740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Supervision &amp; Management</a:t>
              </a:r>
            </a:p>
          </p:txBody>
        </p:sp>
        <p:sp>
          <p:nvSpPr>
            <p:cNvPr id="12" name="Rectangle 11">
              <a:extLst>
                <a:ext uri="{FF2B5EF4-FFF2-40B4-BE49-F238E27FC236}">
                  <a16:creationId xmlns:a16="http://schemas.microsoft.com/office/drawing/2014/main" id="{16C2253C-D4CD-49B5-A9F8-190F16CCE9D6}"/>
                </a:ext>
              </a:extLst>
            </p:cNvPr>
            <p:cNvSpPr/>
            <p:nvPr/>
          </p:nvSpPr>
          <p:spPr>
            <a:xfrm>
              <a:off x="4054800" y="3449246"/>
              <a:ext cx="1022400" cy="74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Technical &amp; Operational Management</a:t>
              </a:r>
            </a:p>
          </p:txBody>
        </p:sp>
        <p:sp>
          <p:nvSpPr>
            <p:cNvPr id="23" name="Rectangle: Rounded Corners 22">
              <a:extLst>
                <a:ext uri="{FF2B5EF4-FFF2-40B4-BE49-F238E27FC236}">
                  <a16:creationId xmlns:a16="http://schemas.microsoft.com/office/drawing/2014/main" id="{6B9D57A4-4317-40B2-8E8E-DC4E4CBD8EA9}"/>
                </a:ext>
              </a:extLst>
            </p:cNvPr>
            <p:cNvSpPr/>
            <p:nvPr/>
          </p:nvSpPr>
          <p:spPr>
            <a:xfrm>
              <a:off x="5615940" y="3630746"/>
              <a:ext cx="807720" cy="48387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4" name="Rectangle: Rounded Corners 23">
              <a:extLst>
                <a:ext uri="{FF2B5EF4-FFF2-40B4-BE49-F238E27FC236}">
                  <a16:creationId xmlns:a16="http://schemas.microsoft.com/office/drawing/2014/main" id="{D9FF456D-87EF-4AA1-B994-37F858590267}"/>
                </a:ext>
              </a:extLst>
            </p:cNvPr>
            <p:cNvSpPr/>
            <p:nvPr/>
          </p:nvSpPr>
          <p:spPr>
            <a:xfrm>
              <a:off x="6610350" y="3630746"/>
              <a:ext cx="807720" cy="48387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5" name="Rectangle: Rounded Corners 24">
              <a:extLst>
                <a:ext uri="{FF2B5EF4-FFF2-40B4-BE49-F238E27FC236}">
                  <a16:creationId xmlns:a16="http://schemas.microsoft.com/office/drawing/2014/main" id="{8027C227-9E6A-4229-9AA7-BF15EFF6739C}"/>
                </a:ext>
              </a:extLst>
            </p:cNvPr>
            <p:cNvSpPr/>
            <p:nvPr/>
          </p:nvSpPr>
          <p:spPr>
            <a:xfrm>
              <a:off x="7669530" y="3630746"/>
              <a:ext cx="807720" cy="48387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6" name="Rectangle: Rounded Corners 25">
              <a:extLst>
                <a:ext uri="{FF2B5EF4-FFF2-40B4-BE49-F238E27FC236}">
                  <a16:creationId xmlns:a16="http://schemas.microsoft.com/office/drawing/2014/main" id="{465AF0E1-983D-44D7-B74A-7AB3089399FE}"/>
                </a:ext>
              </a:extLst>
            </p:cNvPr>
            <p:cNvSpPr/>
            <p:nvPr/>
          </p:nvSpPr>
          <p:spPr>
            <a:xfrm>
              <a:off x="8629650" y="3642675"/>
              <a:ext cx="807720" cy="48387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grpSp>
      <p:grpSp>
        <p:nvGrpSpPr>
          <p:cNvPr id="3146" name="3 - Participants &amp; Staff">
            <a:extLst>
              <a:ext uri="{FF2B5EF4-FFF2-40B4-BE49-F238E27FC236}">
                <a16:creationId xmlns:a16="http://schemas.microsoft.com/office/drawing/2014/main" id="{1275F1F3-7669-4793-9B84-820F9B120003}"/>
              </a:ext>
            </a:extLst>
          </p:cNvPr>
          <p:cNvGrpSpPr/>
          <p:nvPr/>
        </p:nvGrpSpPr>
        <p:grpSpPr>
          <a:xfrm>
            <a:off x="1745810" y="4252605"/>
            <a:ext cx="7104310" cy="747774"/>
            <a:chOff x="1745810" y="4252605"/>
            <a:chExt cx="7104310" cy="747774"/>
          </a:xfrm>
        </p:grpSpPr>
        <p:sp>
          <p:nvSpPr>
            <p:cNvPr id="7" name="Rectangle: Rounded Corners 6">
              <a:extLst>
                <a:ext uri="{FF2B5EF4-FFF2-40B4-BE49-F238E27FC236}">
                  <a16:creationId xmlns:a16="http://schemas.microsoft.com/office/drawing/2014/main" id="{A3838746-29B9-48EE-A4FB-A0B875424275}"/>
                </a:ext>
              </a:extLst>
            </p:cNvPr>
            <p:cNvSpPr/>
            <p:nvPr/>
          </p:nvSpPr>
          <p:spPr>
            <a:xfrm>
              <a:off x="1745810" y="4252605"/>
              <a:ext cx="2127790" cy="74066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Participants &amp; Staff</a:t>
              </a:r>
            </a:p>
          </p:txBody>
        </p:sp>
        <p:sp>
          <p:nvSpPr>
            <p:cNvPr id="13" name="Rectangle 12">
              <a:extLst>
                <a:ext uri="{FF2B5EF4-FFF2-40B4-BE49-F238E27FC236}">
                  <a16:creationId xmlns:a16="http://schemas.microsoft.com/office/drawing/2014/main" id="{CD1C820B-D15A-4873-AF31-0FA3A75A20DC}"/>
                </a:ext>
              </a:extLst>
            </p:cNvPr>
            <p:cNvSpPr/>
            <p:nvPr/>
          </p:nvSpPr>
          <p:spPr>
            <a:xfrm>
              <a:off x="4074190" y="4258779"/>
              <a:ext cx="1022400" cy="741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Physical Process &amp; Activity</a:t>
              </a:r>
            </a:p>
          </p:txBody>
        </p:sp>
        <p:sp>
          <p:nvSpPr>
            <p:cNvPr id="27" name="Rectangle: Rounded Corners 26">
              <a:extLst>
                <a:ext uri="{FF2B5EF4-FFF2-40B4-BE49-F238E27FC236}">
                  <a16:creationId xmlns:a16="http://schemas.microsoft.com/office/drawing/2014/main" id="{7CD1DC04-63BF-4740-B924-B1BB264C722D}"/>
                </a:ext>
              </a:extLst>
            </p:cNvPr>
            <p:cNvSpPr/>
            <p:nvPr/>
          </p:nvSpPr>
          <p:spPr>
            <a:xfrm>
              <a:off x="6049265" y="4387644"/>
              <a:ext cx="807720" cy="48387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8" name="Rectangle: Rounded Corners 27">
              <a:extLst>
                <a:ext uri="{FF2B5EF4-FFF2-40B4-BE49-F238E27FC236}">
                  <a16:creationId xmlns:a16="http://schemas.microsoft.com/office/drawing/2014/main" id="{6DA6A405-0D31-49A0-AC51-980A05F95327}"/>
                </a:ext>
              </a:extLst>
            </p:cNvPr>
            <p:cNvSpPr/>
            <p:nvPr/>
          </p:nvSpPr>
          <p:spPr>
            <a:xfrm>
              <a:off x="7094560" y="4387644"/>
              <a:ext cx="807720" cy="48387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29" name="Rectangle: Rounded Corners 28">
              <a:extLst>
                <a:ext uri="{FF2B5EF4-FFF2-40B4-BE49-F238E27FC236}">
                  <a16:creationId xmlns:a16="http://schemas.microsoft.com/office/drawing/2014/main" id="{DF66683E-3E53-4776-AEE3-D0A60465F0D4}"/>
                </a:ext>
              </a:extLst>
            </p:cNvPr>
            <p:cNvSpPr/>
            <p:nvPr/>
          </p:nvSpPr>
          <p:spPr>
            <a:xfrm>
              <a:off x="8042400" y="4384298"/>
              <a:ext cx="807720" cy="48387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grpSp>
      <p:grpSp>
        <p:nvGrpSpPr>
          <p:cNvPr id="3098" name="2 - Work/Activity">
            <a:extLst>
              <a:ext uri="{FF2B5EF4-FFF2-40B4-BE49-F238E27FC236}">
                <a16:creationId xmlns:a16="http://schemas.microsoft.com/office/drawing/2014/main" id="{FAA88479-A234-4B1D-8F92-8FC65CD16F17}"/>
              </a:ext>
            </a:extLst>
          </p:cNvPr>
          <p:cNvGrpSpPr/>
          <p:nvPr/>
        </p:nvGrpSpPr>
        <p:grpSpPr>
          <a:xfrm>
            <a:off x="1745810" y="5079291"/>
            <a:ext cx="8289730" cy="742470"/>
            <a:chOff x="1745810" y="5079291"/>
            <a:chExt cx="8289730" cy="742470"/>
          </a:xfrm>
        </p:grpSpPr>
        <p:sp>
          <p:nvSpPr>
            <p:cNvPr id="8" name="Rectangle: Rounded Corners 7">
              <a:extLst>
                <a:ext uri="{FF2B5EF4-FFF2-40B4-BE49-F238E27FC236}">
                  <a16:creationId xmlns:a16="http://schemas.microsoft.com/office/drawing/2014/main" id="{FFC6DA9F-2024-4DDA-85EB-E47F5B60D2A2}"/>
                </a:ext>
              </a:extLst>
            </p:cNvPr>
            <p:cNvSpPr/>
            <p:nvPr/>
          </p:nvSpPr>
          <p:spPr>
            <a:xfrm>
              <a:off x="1745810" y="5079291"/>
              <a:ext cx="2127790" cy="74066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Work/Activity</a:t>
              </a:r>
            </a:p>
          </p:txBody>
        </p:sp>
        <p:sp>
          <p:nvSpPr>
            <p:cNvPr id="14" name="Rectangle 13">
              <a:extLst>
                <a:ext uri="{FF2B5EF4-FFF2-40B4-BE49-F238E27FC236}">
                  <a16:creationId xmlns:a16="http://schemas.microsoft.com/office/drawing/2014/main" id="{67DD8F1B-F818-43AE-A859-EA6B8A8A1197}"/>
                </a:ext>
              </a:extLst>
            </p:cNvPr>
            <p:cNvSpPr/>
            <p:nvPr/>
          </p:nvSpPr>
          <p:spPr>
            <a:xfrm>
              <a:off x="4054800" y="5080161"/>
              <a:ext cx="1022400" cy="741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Equipment &amp; Environment</a:t>
              </a:r>
            </a:p>
          </p:txBody>
        </p:sp>
        <p:sp>
          <p:nvSpPr>
            <p:cNvPr id="30" name="Rectangle: Rounded Corners 29">
              <a:extLst>
                <a:ext uri="{FF2B5EF4-FFF2-40B4-BE49-F238E27FC236}">
                  <a16:creationId xmlns:a16="http://schemas.microsoft.com/office/drawing/2014/main" id="{0420479C-87A3-4EFD-8330-D5E985C8D375}"/>
                </a:ext>
              </a:extLst>
            </p:cNvPr>
            <p:cNvSpPr/>
            <p:nvPr/>
          </p:nvSpPr>
          <p:spPr>
            <a:xfrm>
              <a:off x="5524500" y="5209026"/>
              <a:ext cx="807720" cy="48387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31" name="Rectangle: Rounded Corners 30">
              <a:extLst>
                <a:ext uri="{FF2B5EF4-FFF2-40B4-BE49-F238E27FC236}">
                  <a16:creationId xmlns:a16="http://schemas.microsoft.com/office/drawing/2014/main" id="{9B09D68E-F13B-4667-B047-A4BA321C5967}"/>
                </a:ext>
              </a:extLst>
            </p:cNvPr>
            <p:cNvSpPr/>
            <p:nvPr/>
          </p:nvSpPr>
          <p:spPr>
            <a:xfrm>
              <a:off x="6540370" y="5222640"/>
              <a:ext cx="807720" cy="48387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32" name="Rectangle: Rounded Corners 31">
              <a:extLst>
                <a:ext uri="{FF2B5EF4-FFF2-40B4-BE49-F238E27FC236}">
                  <a16:creationId xmlns:a16="http://schemas.microsoft.com/office/drawing/2014/main" id="{F9B0602D-321F-4F49-8499-EF7901C8DD73}"/>
                </a:ext>
              </a:extLst>
            </p:cNvPr>
            <p:cNvSpPr/>
            <p:nvPr/>
          </p:nvSpPr>
          <p:spPr>
            <a:xfrm>
              <a:off x="8225790" y="5222640"/>
              <a:ext cx="807720" cy="48387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sp>
          <p:nvSpPr>
            <p:cNvPr id="33" name="Rectangle: Rounded Corners 32">
              <a:extLst>
                <a:ext uri="{FF2B5EF4-FFF2-40B4-BE49-F238E27FC236}">
                  <a16:creationId xmlns:a16="http://schemas.microsoft.com/office/drawing/2014/main" id="{CCDFD6F1-EF25-4AE2-8302-ECA0BB264881}"/>
                </a:ext>
              </a:extLst>
            </p:cNvPr>
            <p:cNvSpPr/>
            <p:nvPr/>
          </p:nvSpPr>
          <p:spPr>
            <a:xfrm>
              <a:off x="9227820" y="5222640"/>
              <a:ext cx="807720" cy="48387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Contributory Factor</a:t>
              </a:r>
            </a:p>
          </p:txBody>
        </p:sp>
      </p:grpSp>
      <p:grpSp>
        <p:nvGrpSpPr>
          <p:cNvPr id="3204" name="Government Arrows">
            <a:extLst>
              <a:ext uri="{FF2B5EF4-FFF2-40B4-BE49-F238E27FC236}">
                <a16:creationId xmlns:a16="http://schemas.microsoft.com/office/drawing/2014/main" id="{1867EEFB-9919-401F-9986-690AE71BB39B}"/>
              </a:ext>
            </a:extLst>
          </p:cNvPr>
          <p:cNvGrpSpPr/>
          <p:nvPr/>
        </p:nvGrpSpPr>
        <p:grpSpPr>
          <a:xfrm>
            <a:off x="5775960" y="1628496"/>
            <a:ext cx="3257550" cy="2014179"/>
            <a:chOff x="5775960" y="1628496"/>
            <a:chExt cx="3257550" cy="2014179"/>
          </a:xfrm>
        </p:grpSpPr>
        <p:cxnSp>
          <p:nvCxnSpPr>
            <p:cNvPr id="35" name="Straight Arrow Connector 34">
              <a:extLst>
                <a:ext uri="{FF2B5EF4-FFF2-40B4-BE49-F238E27FC236}">
                  <a16:creationId xmlns:a16="http://schemas.microsoft.com/office/drawing/2014/main" id="{13ED7CDA-ADAD-49C0-9B13-306A71E820D1}"/>
                </a:ext>
              </a:extLst>
            </p:cNvPr>
            <p:cNvCxnSpPr>
              <a:cxnSpLocks/>
              <a:stCxn id="9" idx="2"/>
            </p:cNvCxnSpPr>
            <p:nvPr/>
          </p:nvCxnSpPr>
          <p:spPr>
            <a:xfrm>
              <a:off x="5775960" y="1628496"/>
              <a:ext cx="449580" cy="3238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DA1943-78F3-4E75-AF37-4C05955073C0}"/>
                </a:ext>
              </a:extLst>
            </p:cNvPr>
            <p:cNvCxnSpPr>
              <a:cxnSpLocks/>
              <a:stCxn id="9" idx="2"/>
            </p:cNvCxnSpPr>
            <p:nvPr/>
          </p:nvCxnSpPr>
          <p:spPr>
            <a:xfrm>
              <a:off x="5775960" y="1628496"/>
              <a:ext cx="1653180" cy="363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7A154CA-11DF-405A-BA6B-D572B6B3DB44}"/>
                </a:ext>
              </a:extLst>
            </p:cNvPr>
            <p:cNvCxnSpPr>
              <a:cxnSpLocks/>
              <a:stCxn id="16" idx="2"/>
              <a:endCxn id="26" idx="0"/>
            </p:cNvCxnSpPr>
            <p:nvPr/>
          </p:nvCxnSpPr>
          <p:spPr>
            <a:xfrm>
              <a:off x="8039100" y="1658976"/>
              <a:ext cx="994410" cy="19836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02" name="Company Arrows">
            <a:extLst>
              <a:ext uri="{FF2B5EF4-FFF2-40B4-BE49-F238E27FC236}">
                <a16:creationId xmlns:a16="http://schemas.microsoft.com/office/drawing/2014/main" id="{8EB0CE73-FD69-41E8-AB8A-3B5074EB3F2E}"/>
              </a:ext>
            </a:extLst>
          </p:cNvPr>
          <p:cNvGrpSpPr/>
          <p:nvPr/>
        </p:nvGrpSpPr>
        <p:grpSpPr>
          <a:xfrm>
            <a:off x="5740315" y="3258202"/>
            <a:ext cx="3293195" cy="384473"/>
            <a:chOff x="5740315" y="3258202"/>
            <a:chExt cx="3293195" cy="384473"/>
          </a:xfrm>
        </p:grpSpPr>
        <p:cxnSp>
          <p:nvCxnSpPr>
            <p:cNvPr id="56" name="Straight Arrow Connector 55">
              <a:extLst>
                <a:ext uri="{FF2B5EF4-FFF2-40B4-BE49-F238E27FC236}">
                  <a16:creationId xmlns:a16="http://schemas.microsoft.com/office/drawing/2014/main" id="{66E3ABAD-33EE-41A8-9FB9-BCB18AB139E8}"/>
                </a:ext>
              </a:extLst>
            </p:cNvPr>
            <p:cNvCxnSpPr>
              <a:cxnSpLocks/>
              <a:stCxn id="21" idx="2"/>
              <a:endCxn id="24" idx="0"/>
            </p:cNvCxnSpPr>
            <p:nvPr/>
          </p:nvCxnSpPr>
          <p:spPr>
            <a:xfrm>
              <a:off x="6785160" y="3272374"/>
              <a:ext cx="229050" cy="3583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37E199-ED99-44A3-861D-33B7B45A0172}"/>
                </a:ext>
              </a:extLst>
            </p:cNvPr>
            <p:cNvCxnSpPr>
              <a:cxnSpLocks/>
              <a:stCxn id="20" idx="2"/>
              <a:endCxn id="23" idx="0"/>
            </p:cNvCxnSpPr>
            <p:nvPr/>
          </p:nvCxnSpPr>
          <p:spPr>
            <a:xfrm>
              <a:off x="5740315" y="3258202"/>
              <a:ext cx="279485" cy="3725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DE477AA-67CC-43AA-940A-2731F63E889D}"/>
                </a:ext>
              </a:extLst>
            </p:cNvPr>
            <p:cNvCxnSpPr>
              <a:cxnSpLocks/>
              <a:stCxn id="22" idx="2"/>
              <a:endCxn id="25" idx="0"/>
            </p:cNvCxnSpPr>
            <p:nvPr/>
          </p:nvCxnSpPr>
          <p:spPr>
            <a:xfrm>
              <a:off x="7751950" y="3287071"/>
              <a:ext cx="321440" cy="3436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A956268-C2CA-423D-8933-D7ADC92A87CB}"/>
                </a:ext>
              </a:extLst>
            </p:cNvPr>
            <p:cNvCxnSpPr>
              <a:cxnSpLocks/>
              <a:stCxn id="20" idx="2"/>
              <a:endCxn id="26" idx="0"/>
            </p:cNvCxnSpPr>
            <p:nvPr/>
          </p:nvCxnSpPr>
          <p:spPr>
            <a:xfrm>
              <a:off x="5740315" y="3258202"/>
              <a:ext cx="3293195" cy="3844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09" name="Work/Activity Arrows">
            <a:extLst>
              <a:ext uri="{FF2B5EF4-FFF2-40B4-BE49-F238E27FC236}">
                <a16:creationId xmlns:a16="http://schemas.microsoft.com/office/drawing/2014/main" id="{201E7AF6-7632-4D80-B8F1-8728241C5381}"/>
              </a:ext>
            </a:extLst>
          </p:cNvPr>
          <p:cNvGrpSpPr/>
          <p:nvPr/>
        </p:nvGrpSpPr>
        <p:grpSpPr>
          <a:xfrm>
            <a:off x="5925820" y="4870015"/>
            <a:ext cx="3703320" cy="368086"/>
            <a:chOff x="5925820" y="4852429"/>
            <a:chExt cx="3703320" cy="368086"/>
          </a:xfrm>
        </p:grpSpPr>
        <p:cxnSp>
          <p:nvCxnSpPr>
            <p:cNvPr id="77" name="Straight Arrow Connector 76">
              <a:extLst>
                <a:ext uri="{FF2B5EF4-FFF2-40B4-BE49-F238E27FC236}">
                  <a16:creationId xmlns:a16="http://schemas.microsoft.com/office/drawing/2014/main" id="{5EA59C67-AF19-4C76-9E0E-1B310991A83B}"/>
                </a:ext>
              </a:extLst>
            </p:cNvPr>
            <p:cNvCxnSpPr>
              <a:cxnSpLocks/>
            </p:cNvCxnSpPr>
            <p:nvPr/>
          </p:nvCxnSpPr>
          <p:spPr>
            <a:xfrm flipV="1">
              <a:off x="5928360" y="4857900"/>
              <a:ext cx="524765" cy="3375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95" name="Group 3194">
              <a:extLst>
                <a:ext uri="{FF2B5EF4-FFF2-40B4-BE49-F238E27FC236}">
                  <a16:creationId xmlns:a16="http://schemas.microsoft.com/office/drawing/2014/main" id="{63E8B2FB-5217-47CA-AFE3-87FC7C70855E}"/>
                </a:ext>
              </a:extLst>
            </p:cNvPr>
            <p:cNvGrpSpPr/>
            <p:nvPr/>
          </p:nvGrpSpPr>
          <p:grpSpPr>
            <a:xfrm>
              <a:off x="5925820" y="4852429"/>
              <a:ext cx="3703320" cy="368086"/>
              <a:chOff x="5928360" y="4854554"/>
              <a:chExt cx="3703320" cy="368086"/>
            </a:xfrm>
          </p:grpSpPr>
          <p:cxnSp>
            <p:nvCxnSpPr>
              <p:cNvPr id="87" name="Straight Arrow Connector 86">
                <a:extLst>
                  <a:ext uri="{FF2B5EF4-FFF2-40B4-BE49-F238E27FC236}">
                    <a16:creationId xmlns:a16="http://schemas.microsoft.com/office/drawing/2014/main" id="{9376FE7E-EC27-49BD-BAE0-DAFABAC62D39}"/>
                  </a:ext>
                </a:extLst>
              </p:cNvPr>
              <p:cNvCxnSpPr>
                <a:cxnSpLocks/>
                <a:stCxn id="33" idx="0"/>
              </p:cNvCxnSpPr>
              <p:nvPr/>
            </p:nvCxnSpPr>
            <p:spPr>
              <a:xfrm flipH="1" flipV="1">
                <a:off x="9574666" y="4903553"/>
                <a:ext cx="57014" cy="3190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23F1FA0-5422-41C3-A6BB-2E10F34BDD84}"/>
                  </a:ext>
                </a:extLst>
              </p:cNvPr>
              <p:cNvCxnSpPr>
                <a:cxnSpLocks/>
              </p:cNvCxnSpPr>
              <p:nvPr/>
            </p:nvCxnSpPr>
            <p:spPr>
              <a:xfrm flipV="1">
                <a:off x="6944230" y="4857900"/>
                <a:ext cx="554190" cy="3511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71254EA-9DDD-4EA2-8E7C-97B63AC00ACE}"/>
                  </a:ext>
                </a:extLst>
              </p:cNvPr>
              <p:cNvCxnSpPr>
                <a:cxnSpLocks/>
              </p:cNvCxnSpPr>
              <p:nvPr/>
            </p:nvCxnSpPr>
            <p:spPr>
              <a:xfrm flipH="1" flipV="1">
                <a:off x="8446260" y="4854554"/>
                <a:ext cx="183390" cy="3544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E492BDAD-CECD-424F-A071-5843572E3F57}"/>
                  </a:ext>
                </a:extLst>
              </p:cNvPr>
              <p:cNvCxnSpPr>
                <a:cxnSpLocks/>
              </p:cNvCxnSpPr>
              <p:nvPr/>
            </p:nvCxnSpPr>
            <p:spPr>
              <a:xfrm flipV="1">
                <a:off x="5928360" y="4854554"/>
                <a:ext cx="2517900" cy="3408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00" name="Supervision &amp; Management Arrows">
            <a:extLst>
              <a:ext uri="{FF2B5EF4-FFF2-40B4-BE49-F238E27FC236}">
                <a16:creationId xmlns:a16="http://schemas.microsoft.com/office/drawing/2014/main" id="{51E58FDD-F950-40A5-83F9-EC754AB45B86}"/>
              </a:ext>
            </a:extLst>
          </p:cNvPr>
          <p:cNvGrpSpPr/>
          <p:nvPr/>
        </p:nvGrpSpPr>
        <p:grpSpPr>
          <a:xfrm>
            <a:off x="4038920" y="3872681"/>
            <a:ext cx="5931985" cy="514963"/>
            <a:chOff x="4038920" y="3872681"/>
            <a:chExt cx="5931985" cy="514963"/>
          </a:xfrm>
        </p:grpSpPr>
        <p:cxnSp>
          <p:nvCxnSpPr>
            <p:cNvPr id="68" name="Straight Arrow Connector 67">
              <a:extLst>
                <a:ext uri="{FF2B5EF4-FFF2-40B4-BE49-F238E27FC236}">
                  <a16:creationId xmlns:a16="http://schemas.microsoft.com/office/drawing/2014/main" id="{B1FCE36F-1E86-4279-82F8-B1B8E3274E96}"/>
                </a:ext>
              </a:extLst>
            </p:cNvPr>
            <p:cNvCxnSpPr>
              <a:cxnSpLocks/>
              <a:stCxn id="23" idx="2"/>
              <a:endCxn id="27" idx="0"/>
            </p:cNvCxnSpPr>
            <p:nvPr/>
          </p:nvCxnSpPr>
          <p:spPr>
            <a:xfrm>
              <a:off x="6019800" y="4114616"/>
              <a:ext cx="433325" cy="2730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C396650-EEAB-4B5F-A6C9-2774BD7FF55E}"/>
                </a:ext>
              </a:extLst>
            </p:cNvPr>
            <p:cNvCxnSpPr>
              <a:cxnSpLocks/>
              <a:stCxn id="24" idx="2"/>
              <a:endCxn id="28" idx="0"/>
            </p:cNvCxnSpPr>
            <p:nvPr/>
          </p:nvCxnSpPr>
          <p:spPr>
            <a:xfrm>
              <a:off x="7014210" y="4114616"/>
              <a:ext cx="484210" cy="2730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89E5566-862E-4F56-B01C-0D2251F382B2}"/>
                </a:ext>
              </a:extLst>
            </p:cNvPr>
            <p:cNvCxnSpPr>
              <a:cxnSpLocks/>
              <a:stCxn id="25" idx="2"/>
              <a:endCxn id="29" idx="0"/>
            </p:cNvCxnSpPr>
            <p:nvPr/>
          </p:nvCxnSpPr>
          <p:spPr>
            <a:xfrm>
              <a:off x="8073390" y="4114616"/>
              <a:ext cx="372870" cy="2696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hidden="1">
              <a:extLst>
                <a:ext uri="{FF2B5EF4-FFF2-40B4-BE49-F238E27FC236}">
                  <a16:creationId xmlns:a16="http://schemas.microsoft.com/office/drawing/2014/main" id="{3D947C48-4350-4DEB-A8FA-7722B3D33708}"/>
                </a:ext>
              </a:extLst>
            </p:cNvPr>
            <p:cNvCxnSpPr/>
            <p:nvPr/>
          </p:nvCxnSpPr>
          <p:spPr>
            <a:xfrm>
              <a:off x="4038920" y="424181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Arrow Connector 118" hidden="1">
              <a:extLst>
                <a:ext uri="{FF2B5EF4-FFF2-40B4-BE49-F238E27FC236}">
                  <a16:creationId xmlns:a16="http://schemas.microsoft.com/office/drawing/2014/main" id="{9F3A4837-F1EB-40D9-9CB9-2F4CD2CD5ED1}"/>
                </a:ext>
              </a:extLst>
            </p:cNvPr>
            <p:cNvCxnSpPr>
              <a:cxnSpLocks/>
              <a:stCxn id="23" idx="3"/>
              <a:endCxn id="24" idx="1"/>
            </p:cNvCxnSpPr>
            <p:nvPr/>
          </p:nvCxnSpPr>
          <p:spPr>
            <a:xfrm>
              <a:off x="6423660" y="3872681"/>
              <a:ext cx="18669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01" name="Participants &amp; Staff Arrows">
            <a:extLst>
              <a:ext uri="{FF2B5EF4-FFF2-40B4-BE49-F238E27FC236}">
                <a16:creationId xmlns:a16="http://schemas.microsoft.com/office/drawing/2014/main" id="{7251E711-7280-4BA1-A42C-CDD553B31198}"/>
              </a:ext>
            </a:extLst>
          </p:cNvPr>
          <p:cNvGrpSpPr/>
          <p:nvPr/>
        </p:nvGrpSpPr>
        <p:grpSpPr>
          <a:xfrm>
            <a:off x="6856985" y="4626233"/>
            <a:ext cx="2328551" cy="3346"/>
            <a:chOff x="6856985" y="4626233"/>
            <a:chExt cx="2328551" cy="3346"/>
          </a:xfrm>
        </p:grpSpPr>
        <p:cxnSp>
          <p:nvCxnSpPr>
            <p:cNvPr id="122" name="Straight Arrow Connector 121">
              <a:extLst>
                <a:ext uri="{FF2B5EF4-FFF2-40B4-BE49-F238E27FC236}">
                  <a16:creationId xmlns:a16="http://schemas.microsoft.com/office/drawing/2014/main" id="{71688943-3D59-4FFC-AFA3-163D236964A7}"/>
                </a:ext>
              </a:extLst>
            </p:cNvPr>
            <p:cNvCxnSpPr>
              <a:cxnSpLocks/>
              <a:stCxn id="27" idx="3"/>
              <a:endCxn id="28" idx="1"/>
            </p:cNvCxnSpPr>
            <p:nvPr/>
          </p:nvCxnSpPr>
          <p:spPr>
            <a:xfrm>
              <a:off x="6856985" y="4629579"/>
              <a:ext cx="23757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AB8A75D6-49A8-45C7-AB8E-B97E182CE1D4}"/>
                </a:ext>
              </a:extLst>
            </p:cNvPr>
            <p:cNvCxnSpPr>
              <a:cxnSpLocks/>
              <a:stCxn id="28" idx="3"/>
              <a:endCxn id="29" idx="1"/>
            </p:cNvCxnSpPr>
            <p:nvPr/>
          </p:nvCxnSpPr>
          <p:spPr>
            <a:xfrm flipV="1">
              <a:off x="7902280" y="4626233"/>
              <a:ext cx="140120" cy="33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D00FA83-65BE-422C-B27C-422A2636B872}"/>
                </a:ext>
              </a:extLst>
            </p:cNvPr>
            <p:cNvCxnSpPr>
              <a:cxnSpLocks/>
              <a:stCxn id="29" idx="3"/>
            </p:cNvCxnSpPr>
            <p:nvPr/>
          </p:nvCxnSpPr>
          <p:spPr>
            <a:xfrm>
              <a:off x="8850120" y="4626233"/>
              <a:ext cx="335416" cy="32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03" name="Regulation Arrows">
            <a:extLst>
              <a:ext uri="{FF2B5EF4-FFF2-40B4-BE49-F238E27FC236}">
                <a16:creationId xmlns:a16="http://schemas.microsoft.com/office/drawing/2014/main" id="{92BB6619-1B25-4868-A20D-6C02D78F63C7}"/>
              </a:ext>
            </a:extLst>
          </p:cNvPr>
          <p:cNvGrpSpPr/>
          <p:nvPr/>
        </p:nvGrpSpPr>
        <p:grpSpPr>
          <a:xfrm>
            <a:off x="5511865" y="2475590"/>
            <a:ext cx="3715955" cy="2994946"/>
            <a:chOff x="5511865" y="2475590"/>
            <a:chExt cx="3715955" cy="2994946"/>
          </a:xfrm>
        </p:grpSpPr>
        <p:cxnSp>
          <p:nvCxnSpPr>
            <p:cNvPr id="43" name="Straight Arrow Connector 42">
              <a:extLst>
                <a:ext uri="{FF2B5EF4-FFF2-40B4-BE49-F238E27FC236}">
                  <a16:creationId xmlns:a16="http://schemas.microsoft.com/office/drawing/2014/main" id="{E9013031-4769-4E47-B568-28100B830615}"/>
                </a:ext>
              </a:extLst>
            </p:cNvPr>
            <p:cNvCxnSpPr>
              <a:cxnSpLocks/>
              <a:stCxn id="19" idx="2"/>
              <a:endCxn id="25" idx="0"/>
            </p:cNvCxnSpPr>
            <p:nvPr/>
          </p:nvCxnSpPr>
          <p:spPr>
            <a:xfrm flipH="1">
              <a:off x="8073390" y="2477714"/>
              <a:ext cx="1154430" cy="11530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2EE20585-9216-4562-AEA1-1E82621B42C6}"/>
                </a:ext>
              </a:extLst>
            </p:cNvPr>
            <p:cNvCxnSpPr>
              <a:cxnSpLocks/>
            </p:cNvCxnSpPr>
            <p:nvPr/>
          </p:nvCxnSpPr>
          <p:spPr>
            <a:xfrm flipH="1">
              <a:off x="5740315" y="2483674"/>
              <a:ext cx="591905" cy="2966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530555CD-BD87-4354-B103-64FE88DBC333}"/>
                </a:ext>
              </a:extLst>
            </p:cNvPr>
            <p:cNvCxnSpPr>
              <a:cxnSpLocks/>
            </p:cNvCxnSpPr>
            <p:nvPr/>
          </p:nvCxnSpPr>
          <p:spPr>
            <a:xfrm flipH="1">
              <a:off x="6785160" y="2475590"/>
              <a:ext cx="632910" cy="3188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9CD802D-B851-4A4E-9464-EB760A2BB20E}"/>
                </a:ext>
              </a:extLst>
            </p:cNvPr>
            <p:cNvCxnSpPr>
              <a:cxnSpLocks/>
            </p:cNvCxnSpPr>
            <p:nvPr/>
          </p:nvCxnSpPr>
          <p:spPr>
            <a:xfrm>
              <a:off x="7418070" y="2475590"/>
              <a:ext cx="333880" cy="3335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Connector: Elbow 326">
              <a:extLst>
                <a:ext uri="{FF2B5EF4-FFF2-40B4-BE49-F238E27FC236}">
                  <a16:creationId xmlns:a16="http://schemas.microsoft.com/office/drawing/2014/main" id="{E9D1FC75-1C61-47BA-A85F-3C55052F92C7}"/>
                </a:ext>
              </a:extLst>
            </p:cNvPr>
            <p:cNvCxnSpPr>
              <a:cxnSpLocks/>
            </p:cNvCxnSpPr>
            <p:nvPr/>
          </p:nvCxnSpPr>
          <p:spPr>
            <a:xfrm rot="5400000">
              <a:off x="4452579" y="3554450"/>
              <a:ext cx="2975372" cy="856800"/>
            </a:xfrm>
            <a:prstGeom prst="bentConnector4">
              <a:avLst>
                <a:gd name="adj1" fmla="val 6622"/>
                <a:gd name="adj2" fmla="val 13779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Connector: Elbow 327">
              <a:extLst>
                <a:ext uri="{FF2B5EF4-FFF2-40B4-BE49-F238E27FC236}">
                  <a16:creationId xmlns:a16="http://schemas.microsoft.com/office/drawing/2014/main" id="{803510E4-4DBB-4F07-BD88-7A4061E085F7}"/>
                </a:ext>
              </a:extLst>
            </p:cNvPr>
            <p:cNvCxnSpPr>
              <a:cxnSpLocks/>
            </p:cNvCxnSpPr>
            <p:nvPr/>
          </p:nvCxnSpPr>
          <p:spPr>
            <a:xfrm rot="16200000" flipH="1">
              <a:off x="5272207" y="3547792"/>
              <a:ext cx="2733436" cy="612010"/>
            </a:xfrm>
            <a:prstGeom prst="bentConnector3">
              <a:avLst>
                <a:gd name="adj1" fmla="val 6575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07" name="1 - Event">
            <a:extLst>
              <a:ext uri="{FF2B5EF4-FFF2-40B4-BE49-F238E27FC236}">
                <a16:creationId xmlns:a16="http://schemas.microsoft.com/office/drawing/2014/main" id="{4D3EAFA9-F4C1-4184-8B28-DB5DBA3ADA52}"/>
              </a:ext>
            </a:extLst>
          </p:cNvPr>
          <p:cNvGrpSpPr/>
          <p:nvPr/>
        </p:nvGrpSpPr>
        <p:grpSpPr>
          <a:xfrm>
            <a:off x="9178426" y="4174628"/>
            <a:ext cx="1929855" cy="845820"/>
            <a:chOff x="9178426" y="4174628"/>
            <a:chExt cx="1929855" cy="845820"/>
          </a:xfrm>
        </p:grpSpPr>
        <p:sp>
          <p:nvSpPr>
            <p:cNvPr id="15" name="Explosion: 8 Points 14">
              <a:extLst>
                <a:ext uri="{FF2B5EF4-FFF2-40B4-BE49-F238E27FC236}">
                  <a16:creationId xmlns:a16="http://schemas.microsoft.com/office/drawing/2014/main" id="{5857D393-E114-47D2-B682-6507DF71EEDC}"/>
                </a:ext>
              </a:extLst>
            </p:cNvPr>
            <p:cNvSpPr/>
            <p:nvPr/>
          </p:nvSpPr>
          <p:spPr>
            <a:xfrm>
              <a:off x="9178426" y="4174628"/>
              <a:ext cx="792480" cy="845820"/>
            </a:xfrm>
            <a:prstGeom prst="irregularSeal1">
              <a:avLst/>
            </a:prstGeom>
            <a:solidFill>
              <a:srgbClr val="FF9900"/>
            </a:solidFill>
            <a:ln w="254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TextBox 3205">
              <a:extLst>
                <a:ext uri="{FF2B5EF4-FFF2-40B4-BE49-F238E27FC236}">
                  <a16:creationId xmlns:a16="http://schemas.microsoft.com/office/drawing/2014/main" id="{50996455-5B76-4B69-ABBA-6F00B4E9F791}"/>
                </a:ext>
              </a:extLst>
            </p:cNvPr>
            <p:cNvSpPr txBox="1"/>
            <p:nvPr/>
          </p:nvSpPr>
          <p:spPr>
            <a:xfrm>
              <a:off x="10105871" y="4303067"/>
              <a:ext cx="1002410" cy="646331"/>
            </a:xfrm>
            <a:prstGeom prst="rect">
              <a:avLst/>
            </a:prstGeom>
            <a:noFill/>
          </p:spPr>
          <p:txBody>
            <a:bodyPr wrap="square" rtlCol="0">
              <a:spAutoFit/>
            </a:bodyPr>
            <a:lstStyle/>
            <a:p>
              <a:pPr algn="ctr"/>
              <a:r>
                <a:rPr lang="en-US" b="1" dirty="0">
                  <a:solidFill>
                    <a:srgbClr val="FF0000"/>
                  </a:solidFill>
                </a:rPr>
                <a:t>Adverse Event</a:t>
              </a:r>
            </a:p>
          </p:txBody>
        </p:sp>
      </p:grpSp>
      <p:grpSp>
        <p:nvGrpSpPr>
          <p:cNvPr id="3215" name="Group 3214">
            <a:extLst>
              <a:ext uri="{FF2B5EF4-FFF2-40B4-BE49-F238E27FC236}">
                <a16:creationId xmlns:a16="http://schemas.microsoft.com/office/drawing/2014/main" id="{D2FACB5B-FCCA-4530-A603-F8843D87373D}"/>
              </a:ext>
            </a:extLst>
          </p:cNvPr>
          <p:cNvGrpSpPr/>
          <p:nvPr/>
        </p:nvGrpSpPr>
        <p:grpSpPr>
          <a:xfrm>
            <a:off x="4008440" y="927516"/>
            <a:ext cx="5985190" cy="4929632"/>
            <a:chOff x="4008440" y="927516"/>
            <a:chExt cx="5985190" cy="4929632"/>
          </a:xfrm>
        </p:grpSpPr>
        <p:grpSp>
          <p:nvGrpSpPr>
            <p:cNvPr id="3210" name="Horizontal Lines">
              <a:extLst>
                <a:ext uri="{FF2B5EF4-FFF2-40B4-BE49-F238E27FC236}">
                  <a16:creationId xmlns:a16="http://schemas.microsoft.com/office/drawing/2014/main" id="{04C23B6F-68A2-43A4-AD79-D5BEBEDD29EB}"/>
                </a:ext>
              </a:extLst>
            </p:cNvPr>
            <p:cNvGrpSpPr/>
            <p:nvPr/>
          </p:nvGrpSpPr>
          <p:grpSpPr>
            <a:xfrm>
              <a:off x="4008440" y="927516"/>
              <a:ext cx="5985190" cy="4929632"/>
              <a:chOff x="4008440" y="927516"/>
              <a:chExt cx="5985190" cy="4929632"/>
            </a:xfrm>
          </p:grpSpPr>
          <p:cxnSp>
            <p:nvCxnSpPr>
              <p:cNvPr id="111" name="Straight Connector 110">
                <a:extLst>
                  <a:ext uri="{FF2B5EF4-FFF2-40B4-BE49-F238E27FC236}">
                    <a16:creationId xmlns:a16="http://schemas.microsoft.com/office/drawing/2014/main" id="{5CB4D39A-8164-40DD-98C9-5F570C8F9B44}"/>
                  </a:ext>
                </a:extLst>
              </p:cNvPr>
              <p:cNvCxnSpPr/>
              <p:nvPr/>
            </p:nvCxnSpPr>
            <p:spPr>
              <a:xfrm>
                <a:off x="4061645" y="176149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F83E3D5-51B0-4113-9563-1B355F22F8E1}"/>
                  </a:ext>
                </a:extLst>
              </p:cNvPr>
              <p:cNvCxnSpPr/>
              <p:nvPr/>
            </p:nvCxnSpPr>
            <p:spPr>
              <a:xfrm>
                <a:off x="4061645" y="2568925"/>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92409-40CB-42CC-9F48-49C82CA2A8BE}"/>
                  </a:ext>
                </a:extLst>
              </p:cNvPr>
              <p:cNvCxnSpPr/>
              <p:nvPr/>
            </p:nvCxnSpPr>
            <p:spPr>
              <a:xfrm>
                <a:off x="4038921" y="3406989"/>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AD5473-E4FC-4684-81F7-2288129538E8}"/>
                  </a:ext>
                </a:extLst>
              </p:cNvPr>
              <p:cNvCxnSpPr/>
              <p:nvPr/>
            </p:nvCxnSpPr>
            <p:spPr>
              <a:xfrm>
                <a:off x="4038920" y="5046967"/>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84555B6-D2E7-4809-A32D-4D6F33FD8587}"/>
                  </a:ext>
                </a:extLst>
              </p:cNvPr>
              <p:cNvCxnSpPr/>
              <p:nvPr/>
            </p:nvCxnSpPr>
            <p:spPr>
              <a:xfrm>
                <a:off x="4008440" y="5857148"/>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F25438F-723A-4FA7-80C8-06B38E5AFD1E}"/>
                  </a:ext>
                </a:extLst>
              </p:cNvPr>
              <p:cNvCxnSpPr/>
              <p:nvPr/>
            </p:nvCxnSpPr>
            <p:spPr>
              <a:xfrm>
                <a:off x="4061645" y="92751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212" name="Straight Connector 3211">
              <a:extLst>
                <a:ext uri="{FF2B5EF4-FFF2-40B4-BE49-F238E27FC236}">
                  <a16:creationId xmlns:a16="http://schemas.microsoft.com/office/drawing/2014/main" id="{C2958B13-9C29-474B-8BEF-D6FB694252D2}"/>
                </a:ext>
              </a:extLst>
            </p:cNvPr>
            <p:cNvCxnSpPr>
              <a:cxnSpLocks/>
            </p:cNvCxnSpPr>
            <p:nvPr/>
          </p:nvCxnSpPr>
          <p:spPr>
            <a:xfrm>
              <a:off x="4021965" y="4225721"/>
              <a:ext cx="5962465" cy="0"/>
            </a:xfrm>
            <a:prstGeom prst="line">
              <a:avLst/>
            </a:prstGeom>
            <a:ln w="15875">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894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7"/>
                                        </p:tgtEl>
                                        <p:attrNameLst>
                                          <p:attrName>style.visibility</p:attrName>
                                        </p:attrNameLst>
                                      </p:cBhvr>
                                      <p:to>
                                        <p:strVal val="visible"/>
                                      </p:to>
                                    </p:set>
                                    <p:animEffect transition="in" filter="fade">
                                      <p:cBhvr>
                                        <p:cTn id="7" dur="500"/>
                                        <p:tgtEl>
                                          <p:spTgt spid="3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8"/>
                                        </p:tgtEl>
                                        <p:attrNameLst>
                                          <p:attrName>style.visibility</p:attrName>
                                        </p:attrNameLst>
                                      </p:cBhvr>
                                      <p:to>
                                        <p:strVal val="visible"/>
                                      </p:to>
                                    </p:set>
                                    <p:animEffect transition="in" filter="fade">
                                      <p:cBhvr>
                                        <p:cTn id="12" dur="500"/>
                                        <p:tgtEl>
                                          <p:spTgt spid="3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6"/>
                                        </p:tgtEl>
                                        <p:attrNameLst>
                                          <p:attrName>style.visibility</p:attrName>
                                        </p:attrNameLst>
                                      </p:cBhvr>
                                      <p:to>
                                        <p:strVal val="visible"/>
                                      </p:to>
                                    </p:set>
                                    <p:animEffect transition="in" filter="fade">
                                      <p:cBhvr>
                                        <p:cTn id="17" dur="500"/>
                                        <p:tgtEl>
                                          <p:spTgt spid="3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9"/>
                                        </p:tgtEl>
                                        <p:attrNameLst>
                                          <p:attrName>style.visibility</p:attrName>
                                        </p:attrNameLst>
                                      </p:cBhvr>
                                      <p:to>
                                        <p:strVal val="visible"/>
                                      </p:to>
                                    </p:set>
                                    <p:animEffect transition="in" filter="fade">
                                      <p:cBhvr>
                                        <p:cTn id="22" dur="500"/>
                                        <p:tgtEl>
                                          <p:spTgt spid="32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1"/>
                                        </p:tgtEl>
                                        <p:attrNameLst>
                                          <p:attrName>style.visibility</p:attrName>
                                        </p:attrNameLst>
                                      </p:cBhvr>
                                      <p:to>
                                        <p:strVal val="visible"/>
                                      </p:to>
                                    </p:set>
                                    <p:animEffect transition="in" filter="fade">
                                      <p:cBhvr>
                                        <p:cTn id="27" dur="500"/>
                                        <p:tgtEl>
                                          <p:spTgt spid="32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60"/>
                                        </p:tgtEl>
                                        <p:attrNameLst>
                                          <p:attrName>style.visibility</p:attrName>
                                        </p:attrNameLst>
                                      </p:cBhvr>
                                      <p:to>
                                        <p:strVal val="visible"/>
                                      </p:to>
                                    </p:set>
                                    <p:animEffect transition="in" filter="fade">
                                      <p:cBhvr>
                                        <p:cTn id="32" dur="500"/>
                                        <p:tgtEl>
                                          <p:spTgt spid="31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00"/>
                                        </p:tgtEl>
                                        <p:attrNameLst>
                                          <p:attrName>style.visibility</p:attrName>
                                        </p:attrNameLst>
                                      </p:cBhvr>
                                      <p:to>
                                        <p:strVal val="visible"/>
                                      </p:to>
                                    </p:set>
                                    <p:animEffect transition="in" filter="fade">
                                      <p:cBhvr>
                                        <p:cTn id="37" dur="500"/>
                                        <p:tgtEl>
                                          <p:spTgt spid="32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1"/>
                                        </p:tgtEl>
                                        <p:attrNameLst>
                                          <p:attrName>style.visibility</p:attrName>
                                        </p:attrNameLst>
                                      </p:cBhvr>
                                      <p:to>
                                        <p:strVal val="visible"/>
                                      </p:to>
                                    </p:set>
                                    <p:animEffect transition="in" filter="fade">
                                      <p:cBhvr>
                                        <p:cTn id="42" dur="500"/>
                                        <p:tgtEl>
                                          <p:spTgt spid="31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02"/>
                                        </p:tgtEl>
                                        <p:attrNameLst>
                                          <p:attrName>style.visibility</p:attrName>
                                        </p:attrNameLst>
                                      </p:cBhvr>
                                      <p:to>
                                        <p:strVal val="visible"/>
                                      </p:to>
                                    </p:set>
                                    <p:animEffect transition="in" filter="fade">
                                      <p:cBhvr>
                                        <p:cTn id="47" dur="500"/>
                                        <p:tgtEl>
                                          <p:spTgt spid="320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80"/>
                                        </p:tgtEl>
                                        <p:attrNameLst>
                                          <p:attrName>style.visibility</p:attrName>
                                        </p:attrNameLst>
                                      </p:cBhvr>
                                      <p:to>
                                        <p:strVal val="visible"/>
                                      </p:to>
                                    </p:set>
                                    <p:animEffect transition="in" filter="fade">
                                      <p:cBhvr>
                                        <p:cTn id="52" dur="500"/>
                                        <p:tgtEl>
                                          <p:spTgt spid="318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03"/>
                                        </p:tgtEl>
                                        <p:attrNameLst>
                                          <p:attrName>style.visibility</p:attrName>
                                        </p:attrNameLst>
                                      </p:cBhvr>
                                      <p:to>
                                        <p:strVal val="visible"/>
                                      </p:to>
                                    </p:set>
                                    <p:animEffect transition="in" filter="fade">
                                      <p:cBhvr>
                                        <p:cTn id="57" dur="500"/>
                                        <p:tgtEl>
                                          <p:spTgt spid="320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08"/>
                                        </p:tgtEl>
                                        <p:attrNameLst>
                                          <p:attrName>style.visibility</p:attrName>
                                        </p:attrNameLst>
                                      </p:cBhvr>
                                      <p:to>
                                        <p:strVal val="visible"/>
                                      </p:to>
                                    </p:set>
                                    <p:animEffect transition="in" filter="fade">
                                      <p:cBhvr>
                                        <p:cTn id="62" dur="500"/>
                                        <p:tgtEl>
                                          <p:spTgt spid="320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04"/>
                                        </p:tgtEl>
                                        <p:attrNameLst>
                                          <p:attrName>style.visibility</p:attrName>
                                        </p:attrNameLst>
                                      </p:cBhvr>
                                      <p:to>
                                        <p:strVal val="visible"/>
                                      </p:to>
                                    </p:set>
                                    <p:animEffect transition="in" filter="fade">
                                      <p:cBhvr>
                                        <p:cTn id="67" dur="500"/>
                                        <p:tgtEl>
                                          <p:spTgt spid="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2C70-D2E7-47FF-9F64-6F6FE5507399}"/>
              </a:ext>
            </a:extLst>
          </p:cNvPr>
          <p:cNvSpPr>
            <a:spLocks noGrp="1"/>
          </p:cNvSpPr>
          <p:nvPr>
            <p:ph type="title"/>
          </p:nvPr>
        </p:nvSpPr>
        <p:spPr/>
        <p:txBody>
          <a:bodyPr/>
          <a:lstStyle/>
          <a:p>
            <a:r>
              <a:rPr lang="en-US" dirty="0" err="1"/>
              <a:t>Mangatepopo</a:t>
            </a:r>
            <a:r>
              <a:rPr lang="en-US" dirty="0"/>
              <a:t> Tragedy - NZ</a:t>
            </a:r>
          </a:p>
        </p:txBody>
      </p:sp>
      <p:sp>
        <p:nvSpPr>
          <p:cNvPr id="3" name="Content Placeholder 2">
            <a:extLst>
              <a:ext uri="{FF2B5EF4-FFF2-40B4-BE49-F238E27FC236}">
                <a16:creationId xmlns:a16="http://schemas.microsoft.com/office/drawing/2014/main" id="{7E1748A8-E0DF-4812-BA03-3AEC4C643417}"/>
              </a:ext>
            </a:extLst>
          </p:cNvPr>
          <p:cNvSpPr>
            <a:spLocks noGrp="1"/>
          </p:cNvSpPr>
          <p:nvPr>
            <p:ph idx="1"/>
          </p:nvPr>
        </p:nvSpPr>
        <p:spPr/>
        <p:txBody>
          <a:bodyPr>
            <a:normAutofit/>
          </a:bodyPr>
          <a:lstStyle/>
          <a:p>
            <a:r>
              <a:rPr lang="en-US" sz="4000" dirty="0"/>
              <a:t>6 students and a teacher drown in a canyoning accident in April 2008 </a:t>
            </a:r>
          </a:p>
        </p:txBody>
      </p:sp>
    </p:spTree>
    <p:extLst>
      <p:ext uri="{BB962C8B-B14F-4D97-AF65-F5344CB8AC3E}">
        <p14:creationId xmlns:p14="http://schemas.microsoft.com/office/powerpoint/2010/main" val="280729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CC186-5E62-4C3C-8081-42516756944F}"/>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NZ Coroner’s Report</a:t>
            </a:r>
          </a:p>
        </p:txBody>
      </p:sp>
      <p:sp>
        <p:nvSpPr>
          <p:cNvPr id="9" name="Content Placeholder 8">
            <a:extLst>
              <a:ext uri="{FF2B5EF4-FFF2-40B4-BE49-F238E27FC236}">
                <a16:creationId xmlns:a16="http://schemas.microsoft.com/office/drawing/2014/main" id="{2977F983-0C49-47C5-BEF8-AA2A9AC802AF}"/>
              </a:ext>
            </a:extLst>
          </p:cNvPr>
          <p:cNvSpPr>
            <a:spLocks noGrp="1"/>
          </p:cNvSpPr>
          <p:nvPr>
            <p:ph idx="1"/>
          </p:nvPr>
        </p:nvSpPr>
        <p:spPr>
          <a:xfrm>
            <a:off x="666974" y="1825625"/>
            <a:ext cx="3606853" cy="4351338"/>
          </a:xfrm>
        </p:spPr>
        <p:txBody>
          <a:bodyPr>
            <a:normAutofit/>
          </a:bodyPr>
          <a:lstStyle/>
          <a:p>
            <a:endParaRPr lang="en-US" sz="2000">
              <a:gradFill>
                <a:gsLst>
                  <a:gs pos="34000">
                    <a:srgbClr val="EDEDED"/>
                  </a:gs>
                  <a:gs pos="0">
                    <a:srgbClr val="BFBFBF"/>
                  </a:gs>
                  <a:gs pos="100000">
                    <a:srgbClr val="FFFFFF"/>
                  </a:gs>
                </a:gsLst>
                <a:lin ang="4800000" scaled="0"/>
              </a:gradFill>
            </a:endParaRPr>
          </a:p>
        </p:txBody>
      </p:sp>
      <p:pic>
        <p:nvPicPr>
          <p:cNvPr id="5" name="Content Placeholder 4" descr="A close up of text on a black background&#10;&#10;Description automatically generated">
            <a:extLst>
              <a:ext uri="{FF2B5EF4-FFF2-40B4-BE49-F238E27FC236}">
                <a16:creationId xmlns:a16="http://schemas.microsoft.com/office/drawing/2014/main" id="{CC91FFB0-FAF0-4CD8-8DEF-D97533D35CB7}"/>
              </a:ext>
            </a:extLst>
          </p:cNvPr>
          <p:cNvPicPr>
            <a:picLocks noChangeAspect="1"/>
          </p:cNvPicPr>
          <p:nvPr/>
        </p:nvPicPr>
        <p:blipFill rotWithShape="1">
          <a:blip r:embed="rId3"/>
          <a:srcRect l="7137" t="11082" r="2" b="9326"/>
          <a:stretch/>
        </p:blipFill>
        <p:spPr>
          <a:xfrm>
            <a:off x="4763386" y="33246"/>
            <a:ext cx="6066462" cy="6824754"/>
          </a:xfrm>
          <a:prstGeom prst="rect">
            <a:avLst/>
          </a:prstGeom>
        </p:spPr>
      </p:pic>
    </p:spTree>
    <p:extLst>
      <p:ext uri="{BB962C8B-B14F-4D97-AF65-F5344CB8AC3E}">
        <p14:creationId xmlns:p14="http://schemas.microsoft.com/office/powerpoint/2010/main" val="32693512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Defining Risk/Reward</a:t>
            </a:r>
          </a:p>
        </p:txBody>
      </p:sp>
      <p:sp>
        <p:nvSpPr>
          <p:cNvPr id="167939" name="Rectangle 3"/>
          <p:cNvSpPr>
            <a:spLocks noGrp="1" noChangeArrowheads="1"/>
          </p:cNvSpPr>
          <p:nvPr>
            <p:ph type="body" idx="1"/>
          </p:nvPr>
        </p:nvSpPr>
        <p:spPr/>
        <p:txBody>
          <a:bodyPr>
            <a:normAutofit/>
          </a:bodyPr>
          <a:lstStyle/>
          <a:p>
            <a:pPr eaLnBrk="1" hangingPunct="1">
              <a:defRPr/>
            </a:pPr>
            <a:r>
              <a:rPr lang="en-US" sz="3600" dirty="0">
                <a:solidFill>
                  <a:srgbClr val="FF0000"/>
                </a:solidFill>
              </a:rPr>
              <a:t>-R</a:t>
            </a:r>
            <a:r>
              <a:rPr lang="en-US" sz="3600" dirty="0"/>
              <a:t>: Negative R (Risk) is the potential for loss, injury, illness</a:t>
            </a:r>
          </a:p>
          <a:p>
            <a:pPr eaLnBrk="1" hangingPunct="1">
              <a:defRPr/>
            </a:pPr>
            <a:r>
              <a:rPr lang="en-US" sz="3600" dirty="0">
                <a:solidFill>
                  <a:srgbClr val="00B050"/>
                </a:solidFill>
              </a:rPr>
              <a:t>+R</a:t>
            </a:r>
            <a:r>
              <a:rPr lang="en-US" sz="3600" dirty="0"/>
              <a:t>: Positive R (Reward) is the potential for gain, growth, development</a:t>
            </a:r>
          </a:p>
        </p:txBody>
      </p:sp>
    </p:spTree>
    <p:extLst>
      <p:ext uri="{BB962C8B-B14F-4D97-AF65-F5344CB8AC3E}">
        <p14:creationId xmlns:p14="http://schemas.microsoft.com/office/powerpoint/2010/main" val="205162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20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414BB55-0139-4C86-AC5E-24E4510CAA38}"/>
              </a:ext>
            </a:extLst>
          </p:cNvPr>
          <p:cNvGrpSpPr/>
          <p:nvPr/>
        </p:nvGrpSpPr>
        <p:grpSpPr>
          <a:xfrm>
            <a:off x="1738700" y="987687"/>
            <a:ext cx="3344500" cy="742910"/>
            <a:chOff x="1738700" y="987687"/>
            <a:chExt cx="3344500" cy="742910"/>
          </a:xfrm>
        </p:grpSpPr>
        <p:sp>
          <p:nvSpPr>
            <p:cNvPr id="2" name="Rectangle: Rounded Corners 1">
              <a:extLst>
                <a:ext uri="{FF2B5EF4-FFF2-40B4-BE49-F238E27FC236}">
                  <a16:creationId xmlns:a16="http://schemas.microsoft.com/office/drawing/2014/main" id="{93FC7715-7746-4E6B-A032-92744D4EA73C}"/>
                </a:ext>
              </a:extLst>
            </p:cNvPr>
            <p:cNvSpPr/>
            <p:nvPr/>
          </p:nvSpPr>
          <p:spPr>
            <a:xfrm>
              <a:off x="1738700" y="989933"/>
              <a:ext cx="2127790" cy="74066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a:t>
              </a:r>
            </a:p>
          </p:txBody>
        </p:sp>
        <p:sp>
          <p:nvSpPr>
            <p:cNvPr id="3" name="Rectangle 2">
              <a:extLst>
                <a:ext uri="{FF2B5EF4-FFF2-40B4-BE49-F238E27FC236}">
                  <a16:creationId xmlns:a16="http://schemas.microsoft.com/office/drawing/2014/main" id="{FE837283-BBF6-45C2-8496-DAE7212B2026}"/>
                </a:ext>
              </a:extLst>
            </p:cNvPr>
            <p:cNvSpPr/>
            <p:nvPr/>
          </p:nvSpPr>
          <p:spPr>
            <a:xfrm>
              <a:off x="4060800" y="987687"/>
              <a:ext cx="1022400" cy="741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Government Policy &amp; Budgeting</a:t>
              </a:r>
            </a:p>
          </p:txBody>
        </p:sp>
      </p:grpSp>
      <p:sp>
        <p:nvSpPr>
          <p:cNvPr id="9" name="Rectangle: Rounded Corners 8">
            <a:extLst>
              <a:ext uri="{FF2B5EF4-FFF2-40B4-BE49-F238E27FC236}">
                <a16:creationId xmlns:a16="http://schemas.microsoft.com/office/drawing/2014/main" id="{9682AB40-BD1C-42C4-8D64-AE70907B8250}"/>
              </a:ext>
            </a:extLst>
          </p:cNvPr>
          <p:cNvSpPr/>
          <p:nvPr/>
        </p:nvSpPr>
        <p:spPr>
          <a:xfrm>
            <a:off x="5372100" y="1144626"/>
            <a:ext cx="1413060" cy="48387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Lack of </a:t>
            </a:r>
            <a:r>
              <a:rPr lang="en-US" sz="1050" dirty="0" err="1"/>
              <a:t>Legistation</a:t>
            </a:r>
            <a:r>
              <a:rPr lang="en-US" sz="1050" dirty="0"/>
              <a:t> for outdoor centers</a:t>
            </a:r>
          </a:p>
        </p:txBody>
      </p:sp>
      <p:grpSp>
        <p:nvGrpSpPr>
          <p:cNvPr id="30" name="Group 29">
            <a:extLst>
              <a:ext uri="{FF2B5EF4-FFF2-40B4-BE49-F238E27FC236}">
                <a16:creationId xmlns:a16="http://schemas.microsoft.com/office/drawing/2014/main" id="{16BFCD7B-88A2-4C20-A9F5-5C8910D14C52}"/>
              </a:ext>
            </a:extLst>
          </p:cNvPr>
          <p:cNvGrpSpPr/>
          <p:nvPr/>
        </p:nvGrpSpPr>
        <p:grpSpPr>
          <a:xfrm>
            <a:off x="1745810" y="1804110"/>
            <a:ext cx="3331390" cy="748786"/>
            <a:chOff x="1745810" y="1804110"/>
            <a:chExt cx="3331390" cy="748786"/>
          </a:xfrm>
        </p:grpSpPr>
        <p:sp>
          <p:nvSpPr>
            <p:cNvPr id="4" name="Rectangle: Rounded Corners 3">
              <a:extLst>
                <a:ext uri="{FF2B5EF4-FFF2-40B4-BE49-F238E27FC236}">
                  <a16:creationId xmlns:a16="http://schemas.microsoft.com/office/drawing/2014/main" id="{551C7425-3DAC-4F5B-A4EF-F4D826F73FCC}"/>
                </a:ext>
              </a:extLst>
            </p:cNvPr>
            <p:cNvSpPr/>
            <p:nvPr/>
          </p:nvSpPr>
          <p:spPr>
            <a:xfrm>
              <a:off x="1745810" y="1812232"/>
              <a:ext cx="2127790" cy="74066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Regulations &amp; Associations</a:t>
              </a:r>
            </a:p>
          </p:txBody>
        </p:sp>
        <p:sp>
          <p:nvSpPr>
            <p:cNvPr id="10" name="Rectangle 9">
              <a:extLst>
                <a:ext uri="{FF2B5EF4-FFF2-40B4-BE49-F238E27FC236}">
                  <a16:creationId xmlns:a16="http://schemas.microsoft.com/office/drawing/2014/main" id="{D218BEFF-30D9-49E7-AB67-AD6BC7E71BD3}"/>
                </a:ext>
              </a:extLst>
            </p:cNvPr>
            <p:cNvSpPr/>
            <p:nvPr/>
          </p:nvSpPr>
          <p:spPr>
            <a:xfrm>
              <a:off x="4054800" y="1804110"/>
              <a:ext cx="1022400" cy="74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Regulatory Bodies &amp; Associations</a:t>
              </a:r>
            </a:p>
          </p:txBody>
        </p:sp>
      </p:grpSp>
      <p:sp>
        <p:nvSpPr>
          <p:cNvPr id="18" name="Rectangle: Rounded Corners 17">
            <a:extLst>
              <a:ext uri="{FF2B5EF4-FFF2-40B4-BE49-F238E27FC236}">
                <a16:creationId xmlns:a16="http://schemas.microsoft.com/office/drawing/2014/main" id="{FB60C63F-1B95-4222-B164-4F09138CEFC6}"/>
              </a:ext>
            </a:extLst>
          </p:cNvPr>
          <p:cNvSpPr/>
          <p:nvPr/>
        </p:nvSpPr>
        <p:spPr>
          <a:xfrm>
            <a:off x="6994525" y="1985760"/>
            <a:ext cx="1281430" cy="48387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Inadequate Auditing  System</a:t>
            </a:r>
          </a:p>
        </p:txBody>
      </p:sp>
      <p:grpSp>
        <p:nvGrpSpPr>
          <p:cNvPr id="29" name="Group 28">
            <a:extLst>
              <a:ext uri="{FF2B5EF4-FFF2-40B4-BE49-F238E27FC236}">
                <a16:creationId xmlns:a16="http://schemas.microsoft.com/office/drawing/2014/main" id="{9936B25A-2CED-42CC-B0E3-140D73148688}"/>
              </a:ext>
            </a:extLst>
          </p:cNvPr>
          <p:cNvGrpSpPr/>
          <p:nvPr/>
        </p:nvGrpSpPr>
        <p:grpSpPr>
          <a:xfrm>
            <a:off x="1739660" y="2614506"/>
            <a:ext cx="3337540" cy="741600"/>
            <a:chOff x="1739660" y="2614506"/>
            <a:chExt cx="3337540" cy="741600"/>
          </a:xfrm>
        </p:grpSpPr>
        <p:sp>
          <p:nvSpPr>
            <p:cNvPr id="5" name="Rectangle: Rounded Corners 4">
              <a:extLst>
                <a:ext uri="{FF2B5EF4-FFF2-40B4-BE49-F238E27FC236}">
                  <a16:creationId xmlns:a16="http://schemas.microsoft.com/office/drawing/2014/main" id="{6C67222E-D3DB-4265-A23D-B65E6431A05E}"/>
                </a:ext>
              </a:extLst>
            </p:cNvPr>
            <p:cNvSpPr/>
            <p:nvPr/>
          </p:nvSpPr>
          <p:spPr>
            <a:xfrm>
              <a:off x="1739660" y="2614974"/>
              <a:ext cx="2127790" cy="74066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Company</a:t>
              </a:r>
            </a:p>
          </p:txBody>
        </p:sp>
        <p:sp>
          <p:nvSpPr>
            <p:cNvPr id="11" name="Rectangle 10">
              <a:extLst>
                <a:ext uri="{FF2B5EF4-FFF2-40B4-BE49-F238E27FC236}">
                  <a16:creationId xmlns:a16="http://schemas.microsoft.com/office/drawing/2014/main" id="{652C52E4-9A2C-4BAD-9079-52F67887F493}"/>
                </a:ext>
              </a:extLst>
            </p:cNvPr>
            <p:cNvSpPr/>
            <p:nvPr/>
          </p:nvSpPr>
          <p:spPr>
            <a:xfrm>
              <a:off x="4054800" y="2614506"/>
              <a:ext cx="1022400" cy="741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Company Culture &amp; Management</a:t>
              </a:r>
            </a:p>
          </p:txBody>
        </p:sp>
      </p:grpSp>
      <p:sp>
        <p:nvSpPr>
          <p:cNvPr id="21" name="Rectangle: Rounded Corners 20">
            <a:extLst>
              <a:ext uri="{FF2B5EF4-FFF2-40B4-BE49-F238E27FC236}">
                <a16:creationId xmlns:a16="http://schemas.microsoft.com/office/drawing/2014/main" id="{4A81763A-8987-4410-A05A-4ACF12EE2A3B}"/>
              </a:ext>
            </a:extLst>
          </p:cNvPr>
          <p:cNvSpPr/>
          <p:nvPr/>
        </p:nvSpPr>
        <p:spPr>
          <a:xfrm>
            <a:off x="6381300" y="2788504"/>
            <a:ext cx="8077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Inadequate consent form</a:t>
            </a:r>
          </a:p>
        </p:txBody>
      </p:sp>
      <p:sp>
        <p:nvSpPr>
          <p:cNvPr id="22" name="Rectangle: Rounded Corners 21">
            <a:extLst>
              <a:ext uri="{FF2B5EF4-FFF2-40B4-BE49-F238E27FC236}">
                <a16:creationId xmlns:a16="http://schemas.microsoft.com/office/drawing/2014/main" id="{FE5EF5F3-F95D-4FDB-8B2B-23C66061A07A}"/>
              </a:ext>
            </a:extLst>
          </p:cNvPr>
          <p:cNvSpPr/>
          <p:nvPr/>
        </p:nvSpPr>
        <p:spPr>
          <a:xfrm>
            <a:off x="7348090" y="2803201"/>
            <a:ext cx="12790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Inadequate employee training/mentoring</a:t>
            </a:r>
          </a:p>
        </p:txBody>
      </p:sp>
      <p:grpSp>
        <p:nvGrpSpPr>
          <p:cNvPr id="28" name="Group 27">
            <a:extLst>
              <a:ext uri="{FF2B5EF4-FFF2-40B4-BE49-F238E27FC236}">
                <a16:creationId xmlns:a16="http://schemas.microsoft.com/office/drawing/2014/main" id="{2532063F-62E8-4579-B992-7FB0C959BDC0}"/>
              </a:ext>
            </a:extLst>
          </p:cNvPr>
          <p:cNvGrpSpPr/>
          <p:nvPr/>
        </p:nvGrpSpPr>
        <p:grpSpPr>
          <a:xfrm>
            <a:off x="1758090" y="3441729"/>
            <a:ext cx="3319110" cy="749117"/>
            <a:chOff x="1758090" y="3441729"/>
            <a:chExt cx="3319110" cy="749117"/>
          </a:xfrm>
        </p:grpSpPr>
        <p:sp>
          <p:nvSpPr>
            <p:cNvPr id="6" name="Rectangle: Rounded Corners 5">
              <a:extLst>
                <a:ext uri="{FF2B5EF4-FFF2-40B4-BE49-F238E27FC236}">
                  <a16:creationId xmlns:a16="http://schemas.microsoft.com/office/drawing/2014/main" id="{A43B2648-18D8-443D-B8C8-8115AC38A5A0}"/>
                </a:ext>
              </a:extLst>
            </p:cNvPr>
            <p:cNvSpPr/>
            <p:nvPr/>
          </p:nvSpPr>
          <p:spPr>
            <a:xfrm>
              <a:off x="1758090" y="3441729"/>
              <a:ext cx="2127790" cy="740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Supervision &amp; Management</a:t>
              </a:r>
            </a:p>
          </p:txBody>
        </p:sp>
        <p:sp>
          <p:nvSpPr>
            <p:cNvPr id="12" name="Rectangle 11">
              <a:extLst>
                <a:ext uri="{FF2B5EF4-FFF2-40B4-BE49-F238E27FC236}">
                  <a16:creationId xmlns:a16="http://schemas.microsoft.com/office/drawing/2014/main" id="{16C2253C-D4CD-49B5-A9F8-190F16CCE9D6}"/>
                </a:ext>
              </a:extLst>
            </p:cNvPr>
            <p:cNvSpPr/>
            <p:nvPr/>
          </p:nvSpPr>
          <p:spPr>
            <a:xfrm>
              <a:off x="4054800" y="3449246"/>
              <a:ext cx="1022400" cy="74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Technical &amp; Operational Management</a:t>
              </a:r>
            </a:p>
          </p:txBody>
        </p:sp>
      </p:grpSp>
      <p:sp>
        <p:nvSpPr>
          <p:cNvPr id="25" name="Rectangle: Rounded Corners 24">
            <a:extLst>
              <a:ext uri="{FF2B5EF4-FFF2-40B4-BE49-F238E27FC236}">
                <a16:creationId xmlns:a16="http://schemas.microsoft.com/office/drawing/2014/main" id="{8027C227-9E6A-4229-9AA7-BF15EFF6739C}"/>
              </a:ext>
            </a:extLst>
          </p:cNvPr>
          <p:cNvSpPr/>
          <p:nvPr/>
        </p:nvSpPr>
        <p:spPr>
          <a:xfrm>
            <a:off x="7669530" y="3630745"/>
            <a:ext cx="1239118" cy="48436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Instructor belief they were competent to lead trip</a:t>
            </a:r>
          </a:p>
        </p:txBody>
      </p:sp>
      <p:sp>
        <p:nvSpPr>
          <p:cNvPr id="7" name="Rectangle: Rounded Corners 6">
            <a:extLst>
              <a:ext uri="{FF2B5EF4-FFF2-40B4-BE49-F238E27FC236}">
                <a16:creationId xmlns:a16="http://schemas.microsoft.com/office/drawing/2014/main" id="{A3838746-29B9-48EE-A4FB-A0B875424275}"/>
              </a:ext>
            </a:extLst>
          </p:cNvPr>
          <p:cNvSpPr/>
          <p:nvPr/>
        </p:nvSpPr>
        <p:spPr>
          <a:xfrm>
            <a:off x="1745810" y="4252605"/>
            <a:ext cx="2127790" cy="74066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Participants &amp; Staff</a:t>
            </a:r>
          </a:p>
        </p:txBody>
      </p:sp>
      <p:sp>
        <p:nvSpPr>
          <p:cNvPr id="13" name="Rectangle 12">
            <a:extLst>
              <a:ext uri="{FF2B5EF4-FFF2-40B4-BE49-F238E27FC236}">
                <a16:creationId xmlns:a16="http://schemas.microsoft.com/office/drawing/2014/main" id="{CD1C820B-D15A-4873-AF31-0FA3A75A20DC}"/>
              </a:ext>
            </a:extLst>
          </p:cNvPr>
          <p:cNvSpPr/>
          <p:nvPr/>
        </p:nvSpPr>
        <p:spPr>
          <a:xfrm>
            <a:off x="4074190" y="4258779"/>
            <a:ext cx="1022400" cy="741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Physical Process &amp; Activity</a:t>
            </a:r>
          </a:p>
        </p:txBody>
      </p:sp>
      <p:sp>
        <p:nvSpPr>
          <p:cNvPr id="27" name="Rectangle: Rounded Corners 26">
            <a:extLst>
              <a:ext uri="{FF2B5EF4-FFF2-40B4-BE49-F238E27FC236}">
                <a16:creationId xmlns:a16="http://schemas.microsoft.com/office/drawing/2014/main" id="{7CD1DC04-63BF-4740-B924-B1BB264C722D}"/>
              </a:ext>
            </a:extLst>
          </p:cNvPr>
          <p:cNvSpPr/>
          <p:nvPr/>
        </p:nvSpPr>
        <p:spPr>
          <a:xfrm>
            <a:off x="5933954" y="4387644"/>
            <a:ext cx="923031" cy="5302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Unconfident swimmers in group</a:t>
            </a:r>
          </a:p>
        </p:txBody>
      </p:sp>
      <p:grpSp>
        <p:nvGrpSpPr>
          <p:cNvPr id="3098" name="2 - Work/Activity">
            <a:extLst>
              <a:ext uri="{FF2B5EF4-FFF2-40B4-BE49-F238E27FC236}">
                <a16:creationId xmlns:a16="http://schemas.microsoft.com/office/drawing/2014/main" id="{FAA88479-A234-4B1D-8F92-8FC65CD16F17}"/>
              </a:ext>
            </a:extLst>
          </p:cNvPr>
          <p:cNvGrpSpPr/>
          <p:nvPr/>
        </p:nvGrpSpPr>
        <p:grpSpPr>
          <a:xfrm>
            <a:off x="1745810" y="5079291"/>
            <a:ext cx="3331390" cy="742470"/>
            <a:chOff x="1745810" y="5079291"/>
            <a:chExt cx="3331390" cy="742470"/>
          </a:xfrm>
        </p:grpSpPr>
        <p:sp>
          <p:nvSpPr>
            <p:cNvPr id="8" name="Rectangle: Rounded Corners 7">
              <a:extLst>
                <a:ext uri="{FF2B5EF4-FFF2-40B4-BE49-F238E27FC236}">
                  <a16:creationId xmlns:a16="http://schemas.microsoft.com/office/drawing/2014/main" id="{FFC6DA9F-2024-4DDA-85EB-E47F5B60D2A2}"/>
                </a:ext>
              </a:extLst>
            </p:cNvPr>
            <p:cNvSpPr/>
            <p:nvPr/>
          </p:nvSpPr>
          <p:spPr>
            <a:xfrm>
              <a:off x="1745810" y="5079291"/>
              <a:ext cx="2127790" cy="74066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Work/Activity</a:t>
              </a:r>
            </a:p>
          </p:txBody>
        </p:sp>
        <p:sp>
          <p:nvSpPr>
            <p:cNvPr id="14" name="Rectangle 13">
              <a:extLst>
                <a:ext uri="{FF2B5EF4-FFF2-40B4-BE49-F238E27FC236}">
                  <a16:creationId xmlns:a16="http://schemas.microsoft.com/office/drawing/2014/main" id="{67DD8F1B-F818-43AE-A859-EA6B8A8A1197}"/>
                </a:ext>
              </a:extLst>
            </p:cNvPr>
            <p:cNvSpPr/>
            <p:nvPr/>
          </p:nvSpPr>
          <p:spPr>
            <a:xfrm>
              <a:off x="4054800" y="5080161"/>
              <a:ext cx="1022400" cy="741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Equipment &amp; Environment</a:t>
              </a:r>
            </a:p>
          </p:txBody>
        </p:sp>
      </p:grpSp>
      <p:cxnSp>
        <p:nvCxnSpPr>
          <p:cNvPr id="38" name="Straight Arrow Connector 37">
            <a:extLst>
              <a:ext uri="{FF2B5EF4-FFF2-40B4-BE49-F238E27FC236}">
                <a16:creationId xmlns:a16="http://schemas.microsoft.com/office/drawing/2014/main" id="{02DA1943-78F3-4E75-AF37-4C05955073C0}"/>
              </a:ext>
            </a:extLst>
          </p:cNvPr>
          <p:cNvCxnSpPr>
            <a:cxnSpLocks/>
            <a:stCxn id="9" idx="2"/>
          </p:cNvCxnSpPr>
          <p:nvPr/>
        </p:nvCxnSpPr>
        <p:spPr>
          <a:xfrm>
            <a:off x="6078630" y="1628496"/>
            <a:ext cx="1350510" cy="3632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E3ABAD-33EE-41A8-9FB9-BCB18AB139E8}"/>
              </a:ext>
            </a:extLst>
          </p:cNvPr>
          <p:cNvCxnSpPr>
            <a:cxnSpLocks/>
            <a:stCxn id="21" idx="2"/>
            <a:endCxn id="27" idx="0"/>
          </p:cNvCxnSpPr>
          <p:nvPr/>
        </p:nvCxnSpPr>
        <p:spPr>
          <a:xfrm flipH="1">
            <a:off x="6395470" y="3272374"/>
            <a:ext cx="389690" cy="11152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DE477AA-67CC-43AA-940A-2731F63E889D}"/>
              </a:ext>
            </a:extLst>
          </p:cNvPr>
          <p:cNvCxnSpPr>
            <a:cxnSpLocks/>
            <a:stCxn id="22" idx="2"/>
            <a:endCxn id="25" idx="0"/>
          </p:cNvCxnSpPr>
          <p:nvPr/>
        </p:nvCxnSpPr>
        <p:spPr>
          <a:xfrm>
            <a:off x="7987600" y="3287071"/>
            <a:ext cx="301489" cy="3436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00" name="Supervision &amp; Management Arrows">
            <a:extLst>
              <a:ext uri="{FF2B5EF4-FFF2-40B4-BE49-F238E27FC236}">
                <a16:creationId xmlns:a16="http://schemas.microsoft.com/office/drawing/2014/main" id="{51E58FDD-F950-40A5-83F9-EC754AB45B86}"/>
              </a:ext>
            </a:extLst>
          </p:cNvPr>
          <p:cNvGrpSpPr/>
          <p:nvPr/>
        </p:nvGrpSpPr>
        <p:grpSpPr>
          <a:xfrm>
            <a:off x="4038920" y="3872681"/>
            <a:ext cx="5931985" cy="369135"/>
            <a:chOff x="4038920" y="3872681"/>
            <a:chExt cx="5931985" cy="369135"/>
          </a:xfrm>
        </p:grpSpPr>
        <p:cxnSp>
          <p:nvCxnSpPr>
            <p:cNvPr id="115" name="Straight Connector 114" hidden="1">
              <a:extLst>
                <a:ext uri="{FF2B5EF4-FFF2-40B4-BE49-F238E27FC236}">
                  <a16:creationId xmlns:a16="http://schemas.microsoft.com/office/drawing/2014/main" id="{3D947C48-4350-4DEB-A8FA-7722B3D33708}"/>
                </a:ext>
              </a:extLst>
            </p:cNvPr>
            <p:cNvCxnSpPr/>
            <p:nvPr/>
          </p:nvCxnSpPr>
          <p:spPr>
            <a:xfrm>
              <a:off x="4038920" y="424181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Arrow Connector 118" hidden="1">
              <a:extLst>
                <a:ext uri="{FF2B5EF4-FFF2-40B4-BE49-F238E27FC236}">
                  <a16:creationId xmlns:a16="http://schemas.microsoft.com/office/drawing/2014/main" id="{9F3A4837-F1EB-40D9-9CB9-2F4CD2CD5ED1}"/>
                </a:ext>
              </a:extLst>
            </p:cNvPr>
            <p:cNvCxnSpPr>
              <a:cxnSpLocks/>
            </p:cNvCxnSpPr>
            <p:nvPr/>
          </p:nvCxnSpPr>
          <p:spPr>
            <a:xfrm>
              <a:off x="6423660" y="3872681"/>
              <a:ext cx="18669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2" name="Straight Arrow Connector 121">
            <a:extLst>
              <a:ext uri="{FF2B5EF4-FFF2-40B4-BE49-F238E27FC236}">
                <a16:creationId xmlns:a16="http://schemas.microsoft.com/office/drawing/2014/main" id="{71688943-3D59-4FFC-AFA3-163D236964A7}"/>
              </a:ext>
            </a:extLst>
          </p:cNvPr>
          <p:cNvCxnSpPr>
            <a:cxnSpLocks/>
            <a:stCxn id="27" idx="3"/>
          </p:cNvCxnSpPr>
          <p:nvPr/>
        </p:nvCxnSpPr>
        <p:spPr>
          <a:xfrm flipV="1">
            <a:off x="6856985" y="4606378"/>
            <a:ext cx="2393266" cy="463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530555CD-BD87-4354-B103-64FE88DBC333}"/>
              </a:ext>
            </a:extLst>
          </p:cNvPr>
          <p:cNvCxnSpPr>
            <a:cxnSpLocks/>
          </p:cNvCxnSpPr>
          <p:nvPr/>
        </p:nvCxnSpPr>
        <p:spPr>
          <a:xfrm flipH="1">
            <a:off x="6785160" y="2475590"/>
            <a:ext cx="632910" cy="3188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9CD802D-B851-4A4E-9464-EB760A2BB20E}"/>
              </a:ext>
            </a:extLst>
          </p:cNvPr>
          <p:cNvCxnSpPr>
            <a:cxnSpLocks/>
          </p:cNvCxnSpPr>
          <p:nvPr/>
        </p:nvCxnSpPr>
        <p:spPr>
          <a:xfrm>
            <a:off x="7418070" y="2475590"/>
            <a:ext cx="333880" cy="3335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07" name="1 - Event">
            <a:extLst>
              <a:ext uri="{FF2B5EF4-FFF2-40B4-BE49-F238E27FC236}">
                <a16:creationId xmlns:a16="http://schemas.microsoft.com/office/drawing/2014/main" id="{4D3EAFA9-F4C1-4184-8B28-DB5DBA3ADA52}"/>
              </a:ext>
            </a:extLst>
          </p:cNvPr>
          <p:cNvGrpSpPr/>
          <p:nvPr/>
        </p:nvGrpSpPr>
        <p:grpSpPr>
          <a:xfrm>
            <a:off x="9178426" y="4174628"/>
            <a:ext cx="1929855" cy="845820"/>
            <a:chOff x="9178426" y="4174628"/>
            <a:chExt cx="1929855" cy="845820"/>
          </a:xfrm>
        </p:grpSpPr>
        <p:sp>
          <p:nvSpPr>
            <p:cNvPr id="15" name="Explosion: 8 Points 14">
              <a:extLst>
                <a:ext uri="{FF2B5EF4-FFF2-40B4-BE49-F238E27FC236}">
                  <a16:creationId xmlns:a16="http://schemas.microsoft.com/office/drawing/2014/main" id="{5857D393-E114-47D2-B682-6507DF71EEDC}"/>
                </a:ext>
              </a:extLst>
            </p:cNvPr>
            <p:cNvSpPr/>
            <p:nvPr/>
          </p:nvSpPr>
          <p:spPr>
            <a:xfrm>
              <a:off x="9178426" y="4174628"/>
              <a:ext cx="792480" cy="845820"/>
            </a:xfrm>
            <a:prstGeom prst="irregularSeal1">
              <a:avLst/>
            </a:prstGeom>
            <a:solidFill>
              <a:srgbClr val="FF9900"/>
            </a:solidFill>
            <a:ln w="254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TextBox 3205">
              <a:extLst>
                <a:ext uri="{FF2B5EF4-FFF2-40B4-BE49-F238E27FC236}">
                  <a16:creationId xmlns:a16="http://schemas.microsoft.com/office/drawing/2014/main" id="{50996455-5B76-4B69-ABBA-6F00B4E9F791}"/>
                </a:ext>
              </a:extLst>
            </p:cNvPr>
            <p:cNvSpPr txBox="1"/>
            <p:nvPr/>
          </p:nvSpPr>
          <p:spPr>
            <a:xfrm>
              <a:off x="10105871" y="4303067"/>
              <a:ext cx="1002410" cy="646331"/>
            </a:xfrm>
            <a:prstGeom prst="rect">
              <a:avLst/>
            </a:prstGeom>
            <a:noFill/>
          </p:spPr>
          <p:txBody>
            <a:bodyPr wrap="square" rtlCol="0">
              <a:spAutoFit/>
            </a:bodyPr>
            <a:lstStyle/>
            <a:p>
              <a:pPr algn="ctr"/>
              <a:r>
                <a:rPr lang="en-US" b="1" dirty="0">
                  <a:solidFill>
                    <a:srgbClr val="FF0000"/>
                  </a:solidFill>
                </a:rPr>
                <a:t>Adverse Event</a:t>
              </a:r>
            </a:p>
          </p:txBody>
        </p:sp>
      </p:grpSp>
      <p:grpSp>
        <p:nvGrpSpPr>
          <p:cNvPr id="3210" name="Horizontal Lines">
            <a:extLst>
              <a:ext uri="{FF2B5EF4-FFF2-40B4-BE49-F238E27FC236}">
                <a16:creationId xmlns:a16="http://schemas.microsoft.com/office/drawing/2014/main" id="{04C23B6F-68A2-43A4-AD79-D5BEBEDD29EB}"/>
              </a:ext>
            </a:extLst>
          </p:cNvPr>
          <p:cNvGrpSpPr/>
          <p:nvPr/>
        </p:nvGrpSpPr>
        <p:grpSpPr>
          <a:xfrm>
            <a:off x="3990785" y="940681"/>
            <a:ext cx="5985190" cy="4929632"/>
            <a:chOff x="4008440" y="927516"/>
            <a:chExt cx="5985190" cy="4929632"/>
          </a:xfrm>
        </p:grpSpPr>
        <p:cxnSp>
          <p:nvCxnSpPr>
            <p:cNvPr id="111" name="Straight Connector 110">
              <a:extLst>
                <a:ext uri="{FF2B5EF4-FFF2-40B4-BE49-F238E27FC236}">
                  <a16:creationId xmlns:a16="http://schemas.microsoft.com/office/drawing/2014/main" id="{5CB4D39A-8164-40DD-98C9-5F570C8F9B44}"/>
                </a:ext>
              </a:extLst>
            </p:cNvPr>
            <p:cNvCxnSpPr/>
            <p:nvPr/>
          </p:nvCxnSpPr>
          <p:spPr>
            <a:xfrm>
              <a:off x="4061645" y="176149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F83E3D5-51B0-4113-9563-1B355F22F8E1}"/>
                </a:ext>
              </a:extLst>
            </p:cNvPr>
            <p:cNvCxnSpPr/>
            <p:nvPr/>
          </p:nvCxnSpPr>
          <p:spPr>
            <a:xfrm>
              <a:off x="4061645" y="2568925"/>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92409-40CB-42CC-9F48-49C82CA2A8BE}"/>
                </a:ext>
              </a:extLst>
            </p:cNvPr>
            <p:cNvCxnSpPr/>
            <p:nvPr/>
          </p:nvCxnSpPr>
          <p:spPr>
            <a:xfrm>
              <a:off x="4038921" y="3406989"/>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AD5473-E4FC-4684-81F7-2288129538E8}"/>
                </a:ext>
              </a:extLst>
            </p:cNvPr>
            <p:cNvCxnSpPr/>
            <p:nvPr/>
          </p:nvCxnSpPr>
          <p:spPr>
            <a:xfrm>
              <a:off x="4038920" y="5046967"/>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84555B6-D2E7-4809-A32D-4D6F33FD8587}"/>
                </a:ext>
              </a:extLst>
            </p:cNvPr>
            <p:cNvCxnSpPr/>
            <p:nvPr/>
          </p:nvCxnSpPr>
          <p:spPr>
            <a:xfrm>
              <a:off x="4008440" y="5857148"/>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F25438F-723A-4FA7-80C8-06B38E5AFD1E}"/>
                </a:ext>
              </a:extLst>
            </p:cNvPr>
            <p:cNvCxnSpPr/>
            <p:nvPr/>
          </p:nvCxnSpPr>
          <p:spPr>
            <a:xfrm>
              <a:off x="4061645" y="92751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212" name="Straight Connector 3211">
            <a:extLst>
              <a:ext uri="{FF2B5EF4-FFF2-40B4-BE49-F238E27FC236}">
                <a16:creationId xmlns:a16="http://schemas.microsoft.com/office/drawing/2014/main" id="{C2958B13-9C29-474B-8BEF-D6FB694252D2}"/>
              </a:ext>
            </a:extLst>
          </p:cNvPr>
          <p:cNvCxnSpPr>
            <a:cxnSpLocks/>
          </p:cNvCxnSpPr>
          <p:nvPr/>
        </p:nvCxnSpPr>
        <p:spPr>
          <a:xfrm>
            <a:off x="3990785" y="4252994"/>
            <a:ext cx="5962465" cy="0"/>
          </a:xfrm>
          <a:prstGeom prst="line">
            <a:avLst/>
          </a:prstGeom>
          <a:ln w="15875">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36C5821-DFBA-4397-972F-19CA402F39D8}"/>
              </a:ext>
            </a:extLst>
          </p:cNvPr>
          <p:cNvSpPr txBox="1"/>
          <p:nvPr/>
        </p:nvSpPr>
        <p:spPr>
          <a:xfrm>
            <a:off x="5059923" y="408237"/>
            <a:ext cx="5394960" cy="523220"/>
          </a:xfrm>
          <a:prstGeom prst="rect">
            <a:avLst/>
          </a:prstGeom>
          <a:noFill/>
        </p:spPr>
        <p:txBody>
          <a:bodyPr wrap="square" rtlCol="0">
            <a:spAutoFit/>
          </a:bodyPr>
          <a:lstStyle/>
          <a:p>
            <a:r>
              <a:rPr lang="en-US" sz="2800" b="1" dirty="0" err="1">
                <a:solidFill>
                  <a:schemeClr val="bg1">
                    <a:lumMod val="85000"/>
                    <a:lumOff val="15000"/>
                  </a:schemeClr>
                </a:solidFill>
              </a:rPr>
              <a:t>Mangatepopo</a:t>
            </a:r>
            <a:r>
              <a:rPr lang="en-US" sz="2800" b="1" dirty="0">
                <a:solidFill>
                  <a:schemeClr val="bg1">
                    <a:lumMod val="85000"/>
                    <a:lumOff val="15000"/>
                  </a:schemeClr>
                </a:solidFill>
              </a:rPr>
              <a:t> River Accident, NZ</a:t>
            </a:r>
          </a:p>
        </p:txBody>
      </p:sp>
    </p:spTree>
    <p:extLst>
      <p:ext uri="{BB962C8B-B14F-4D97-AF65-F5344CB8AC3E}">
        <p14:creationId xmlns:p14="http://schemas.microsoft.com/office/powerpoint/2010/main" val="24056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7"/>
                                        </p:tgtEl>
                                        <p:attrNameLst>
                                          <p:attrName>style.visibility</p:attrName>
                                        </p:attrNameLst>
                                      </p:cBhvr>
                                      <p:to>
                                        <p:strVal val="visible"/>
                                      </p:to>
                                    </p:set>
                                    <p:animEffect transition="in" filter="fade">
                                      <p:cBhvr>
                                        <p:cTn id="7" dur="500"/>
                                        <p:tgtEl>
                                          <p:spTgt spid="32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5"/>
                                        </p:tgtEl>
                                        <p:attrNameLst>
                                          <p:attrName>style.visibility</p:attrName>
                                        </p:attrNameLst>
                                      </p:cBhvr>
                                      <p:to>
                                        <p:strVal val="visible"/>
                                      </p:to>
                                    </p:set>
                                    <p:animEffect transition="in" filter="fade">
                                      <p:cBhvr>
                                        <p:cTn id="41" dur="500"/>
                                        <p:tgtEl>
                                          <p:spTgt spid="325"/>
                                        </p:tgtEl>
                                      </p:cBhvr>
                                    </p:animEffect>
                                  </p:childTnLst>
                                </p:cTn>
                              </p:par>
                              <p:par>
                                <p:cTn id="42" presetID="10" presetClass="entr" presetSubtype="0" fill="hold" nodeType="withEffect">
                                  <p:stCondLst>
                                    <p:cond delay="0"/>
                                  </p:stCondLst>
                                  <p:childTnLst>
                                    <p:set>
                                      <p:cBhvr>
                                        <p:cTn id="43" dur="1" fill="hold">
                                          <p:stCondLst>
                                            <p:cond delay="0"/>
                                          </p:stCondLst>
                                        </p:cTn>
                                        <p:tgtEl>
                                          <p:spTgt spid="3210"/>
                                        </p:tgtEl>
                                        <p:attrNameLst>
                                          <p:attrName>style.visibility</p:attrName>
                                        </p:attrNameLst>
                                      </p:cBhvr>
                                      <p:to>
                                        <p:strVal val="visible"/>
                                      </p:to>
                                    </p:set>
                                    <p:animEffect transition="in" filter="fade">
                                      <p:cBhvr>
                                        <p:cTn id="44" dur="500"/>
                                        <p:tgtEl>
                                          <p:spTgt spid="3210"/>
                                        </p:tgtEl>
                                      </p:cBhvr>
                                    </p:animEffect>
                                  </p:childTnLst>
                                </p:cTn>
                              </p:par>
                              <p:par>
                                <p:cTn id="45" presetID="10" presetClass="entr" presetSubtype="0" fill="hold" nodeType="withEffect">
                                  <p:stCondLst>
                                    <p:cond delay="0"/>
                                  </p:stCondLst>
                                  <p:childTnLst>
                                    <p:set>
                                      <p:cBhvr>
                                        <p:cTn id="46" dur="1" fill="hold">
                                          <p:stCondLst>
                                            <p:cond delay="0"/>
                                          </p:stCondLst>
                                        </p:cTn>
                                        <p:tgtEl>
                                          <p:spTgt spid="326"/>
                                        </p:tgtEl>
                                        <p:attrNameLst>
                                          <p:attrName>style.visibility</p:attrName>
                                        </p:attrNameLst>
                                      </p:cBhvr>
                                      <p:to>
                                        <p:strVal val="visible"/>
                                      </p:to>
                                    </p:set>
                                    <p:animEffect transition="in" filter="fade">
                                      <p:cBhvr>
                                        <p:cTn id="47" dur="500"/>
                                        <p:tgtEl>
                                          <p:spTgt spid="3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1" grpId="0" animBg="1"/>
      <p:bldP spid="22" grpId="0" animBg="1"/>
      <p:bldP spid="25" grpId="0" animBg="1"/>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A09B-4295-4D5E-8A15-0063EC13EFFF}"/>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D55AC014-8637-4850-9677-676BDEAC1006}"/>
              </a:ext>
            </a:extLst>
          </p:cNvPr>
          <p:cNvSpPr/>
          <p:nvPr/>
        </p:nvSpPr>
        <p:spPr>
          <a:xfrm>
            <a:off x="0" y="0"/>
            <a:ext cx="12234389"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automatically generated">
            <a:extLst>
              <a:ext uri="{FF2B5EF4-FFF2-40B4-BE49-F238E27FC236}">
                <a16:creationId xmlns:a16="http://schemas.microsoft.com/office/drawing/2014/main" id="{5B8616AC-0DCB-40C3-8445-D2D6B24F66BF}"/>
              </a:ext>
            </a:extLst>
          </p:cNvPr>
          <p:cNvPicPr>
            <a:picLocks noGrp="1" noChangeAspect="1"/>
          </p:cNvPicPr>
          <p:nvPr>
            <p:ph idx="1"/>
          </p:nvPr>
        </p:nvPicPr>
        <p:blipFill>
          <a:blip r:embed="rId3"/>
          <a:stretch>
            <a:fillRect/>
          </a:stretch>
        </p:blipFill>
        <p:spPr>
          <a:xfrm>
            <a:off x="638628" y="0"/>
            <a:ext cx="10715172" cy="6781755"/>
          </a:xfrm>
        </p:spPr>
      </p:pic>
    </p:spTree>
    <p:extLst>
      <p:ext uri="{BB962C8B-B14F-4D97-AF65-F5344CB8AC3E}">
        <p14:creationId xmlns:p14="http://schemas.microsoft.com/office/powerpoint/2010/main" val="3969138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picture containing water, nature, large, man&#10;&#10;Description automatically generated">
            <a:extLst>
              <a:ext uri="{FF2B5EF4-FFF2-40B4-BE49-F238E27FC236}">
                <a16:creationId xmlns:a16="http://schemas.microsoft.com/office/drawing/2014/main" id="{62F5A828-9588-4B19-9016-78A78D4BABC7}"/>
              </a:ext>
            </a:extLst>
          </p:cNvPr>
          <p:cNvPicPr>
            <a:picLocks noChangeAspect="1"/>
          </p:cNvPicPr>
          <p:nvPr/>
        </p:nvPicPr>
        <p:blipFill rotWithShape="1">
          <a:blip r:embed="rId3"/>
          <a:srcRect l="12291" r="41203" b="-1"/>
          <a:stretch/>
        </p:blipFill>
        <p:spPr>
          <a:xfrm>
            <a:off x="7552944" y="10"/>
            <a:ext cx="4639056" cy="6857990"/>
          </a:xfrm>
          <a:prstGeom prst="rect">
            <a:avLst/>
          </a:prstGeom>
        </p:spPr>
      </p:pic>
      <p:sp useBgFill="1">
        <p:nvSpPr>
          <p:cNvPr id="17" name="Rectangle 16">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86BB0-DA67-43E4-8AE0-79CE45A01D2A}"/>
              </a:ext>
            </a:extLst>
          </p:cNvPr>
          <p:cNvSpPr>
            <a:spLocks noGrp="1"/>
          </p:cNvSpPr>
          <p:nvPr>
            <p:ph type="title"/>
          </p:nvPr>
        </p:nvSpPr>
        <p:spPr>
          <a:xfrm>
            <a:off x="838201" y="365125"/>
            <a:ext cx="6361590" cy="1325563"/>
          </a:xfrm>
        </p:spPr>
        <p:txBody>
          <a:bodyPr>
            <a:normAutofit/>
          </a:bodyPr>
          <a:lstStyle/>
          <a:p>
            <a:r>
              <a:rPr lang="en-US" dirty="0"/>
              <a:t>What’s Going Wrong?</a:t>
            </a:r>
          </a:p>
        </p:txBody>
      </p:sp>
      <p:sp>
        <p:nvSpPr>
          <p:cNvPr id="9" name="Content Placeholder 8">
            <a:extLst>
              <a:ext uri="{FF2B5EF4-FFF2-40B4-BE49-F238E27FC236}">
                <a16:creationId xmlns:a16="http://schemas.microsoft.com/office/drawing/2014/main" id="{4449CA24-99B7-42A1-9E6D-C3F76F7D20A6}"/>
              </a:ext>
            </a:extLst>
          </p:cNvPr>
          <p:cNvSpPr>
            <a:spLocks noGrp="1"/>
          </p:cNvSpPr>
          <p:nvPr>
            <p:ph idx="1"/>
          </p:nvPr>
        </p:nvSpPr>
        <p:spPr>
          <a:xfrm>
            <a:off x="1120000" y="1825625"/>
            <a:ext cx="6079791" cy="4351338"/>
          </a:xfrm>
        </p:spPr>
        <p:txBody>
          <a:bodyPr>
            <a:normAutofit/>
          </a:bodyPr>
          <a:lstStyle/>
          <a:p>
            <a:r>
              <a:rPr lang="en-US" sz="4400" dirty="0"/>
              <a:t>Safety I Approach</a:t>
            </a:r>
          </a:p>
        </p:txBody>
      </p:sp>
      <p:sp>
        <p:nvSpPr>
          <p:cNvPr id="3" name="Oval 2">
            <a:extLst>
              <a:ext uri="{FF2B5EF4-FFF2-40B4-BE49-F238E27FC236}">
                <a16:creationId xmlns:a16="http://schemas.microsoft.com/office/drawing/2014/main" id="{C67C6323-F789-4A60-B7BD-2C06513AE22A}"/>
              </a:ext>
            </a:extLst>
          </p:cNvPr>
          <p:cNvSpPr/>
          <p:nvPr/>
        </p:nvSpPr>
        <p:spPr>
          <a:xfrm>
            <a:off x="8586882" y="957957"/>
            <a:ext cx="1610798" cy="14654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699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3943-1210-44D7-ACCE-A67BF518A91B}"/>
              </a:ext>
            </a:extLst>
          </p:cNvPr>
          <p:cNvSpPr>
            <a:spLocks noGrp="1"/>
          </p:cNvSpPr>
          <p:nvPr>
            <p:ph type="title"/>
          </p:nvPr>
        </p:nvSpPr>
        <p:spPr/>
        <p:txBody>
          <a:bodyPr/>
          <a:lstStyle/>
          <a:p>
            <a:r>
              <a:rPr lang="en-US" dirty="0"/>
              <a:t>Safety II</a:t>
            </a:r>
          </a:p>
        </p:txBody>
      </p:sp>
      <p:sp>
        <p:nvSpPr>
          <p:cNvPr id="3" name="Content Placeholder 2">
            <a:extLst>
              <a:ext uri="{FF2B5EF4-FFF2-40B4-BE49-F238E27FC236}">
                <a16:creationId xmlns:a16="http://schemas.microsoft.com/office/drawing/2014/main" id="{2041DBCF-76A0-4E3F-A3F7-71A3FC727FBF}"/>
              </a:ext>
            </a:extLst>
          </p:cNvPr>
          <p:cNvSpPr>
            <a:spLocks noGrp="1"/>
          </p:cNvSpPr>
          <p:nvPr>
            <p:ph idx="1"/>
          </p:nvPr>
        </p:nvSpPr>
        <p:spPr/>
        <p:txBody>
          <a:bodyPr>
            <a:normAutofit/>
          </a:bodyPr>
          <a:lstStyle/>
          <a:p>
            <a:r>
              <a:rPr lang="en-US" sz="3600" dirty="0"/>
              <a:t>“Safety management should therefore move from ensuring that </a:t>
            </a:r>
            <a:r>
              <a:rPr lang="en-US" sz="3600" dirty="0">
                <a:solidFill>
                  <a:srgbClr val="FFCC00"/>
                </a:solidFill>
              </a:rPr>
              <a:t>‘as few things as possible go wrong’ </a:t>
            </a:r>
            <a:r>
              <a:rPr lang="en-US" sz="3600" dirty="0"/>
              <a:t>to ensuring that </a:t>
            </a:r>
            <a:r>
              <a:rPr lang="en-US" sz="3600" dirty="0">
                <a:solidFill>
                  <a:srgbClr val="FFCC00"/>
                </a:solidFill>
              </a:rPr>
              <a:t>‘as many things as possible go right’. </a:t>
            </a:r>
            <a:r>
              <a:rPr lang="en-US" sz="3600" dirty="0"/>
              <a:t>We call this perspective Safety-II;”</a:t>
            </a:r>
            <a:r>
              <a:rPr lang="en-US" sz="3600" baseline="30000" dirty="0"/>
              <a:t>1</a:t>
            </a:r>
          </a:p>
        </p:txBody>
      </p:sp>
      <p:sp>
        <p:nvSpPr>
          <p:cNvPr id="5" name="TextBox 4">
            <a:extLst>
              <a:ext uri="{FF2B5EF4-FFF2-40B4-BE49-F238E27FC236}">
                <a16:creationId xmlns:a16="http://schemas.microsoft.com/office/drawing/2014/main" id="{4031E1E2-A422-4556-98C4-FC4A5D7D9FFA}"/>
              </a:ext>
            </a:extLst>
          </p:cNvPr>
          <p:cNvSpPr txBox="1"/>
          <p:nvPr/>
        </p:nvSpPr>
        <p:spPr>
          <a:xfrm>
            <a:off x="193780" y="6405099"/>
            <a:ext cx="11336138" cy="369332"/>
          </a:xfrm>
          <a:prstGeom prst="rect">
            <a:avLst/>
          </a:prstGeom>
          <a:noFill/>
        </p:spPr>
        <p:txBody>
          <a:bodyPr wrap="square" rtlCol="0">
            <a:spAutoFit/>
          </a:bodyPr>
          <a:lstStyle/>
          <a:p>
            <a:r>
              <a:rPr lang="en-US" dirty="0"/>
              <a:t>1 </a:t>
            </a:r>
            <a:r>
              <a:rPr lang="en-US" dirty="0" err="1"/>
              <a:t>Hollnagel</a:t>
            </a:r>
            <a:r>
              <a:rPr lang="en-US" dirty="0"/>
              <a:t>, E. </a:t>
            </a:r>
            <a:r>
              <a:rPr lang="en-US" dirty="0" err="1"/>
              <a:t>Hearns</a:t>
            </a:r>
            <a:r>
              <a:rPr lang="en-US" dirty="0"/>
              <a:t>, R., Braithwaite, J. - EUROCONTROL (2013). </a:t>
            </a:r>
            <a:r>
              <a:rPr lang="en-US" i="1" dirty="0"/>
              <a:t>From Safety-I to Safety-II (A White Paper)</a:t>
            </a:r>
            <a:r>
              <a:rPr lang="en-US" dirty="0"/>
              <a:t>. Brussels.</a:t>
            </a:r>
          </a:p>
        </p:txBody>
      </p:sp>
    </p:spTree>
    <p:extLst>
      <p:ext uri="{BB962C8B-B14F-4D97-AF65-F5344CB8AC3E}">
        <p14:creationId xmlns:p14="http://schemas.microsoft.com/office/powerpoint/2010/main" val="50302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11EC-2906-4C85-9D10-3CD36CA21910}"/>
              </a:ext>
            </a:extLst>
          </p:cNvPr>
          <p:cNvSpPr>
            <a:spLocks noGrp="1"/>
          </p:cNvSpPr>
          <p:nvPr>
            <p:ph type="title"/>
          </p:nvPr>
        </p:nvSpPr>
        <p:spPr>
          <a:xfrm>
            <a:off x="4702628" y="365125"/>
            <a:ext cx="6651171" cy="1325563"/>
          </a:xfrm>
        </p:spPr>
        <p:txBody>
          <a:bodyPr>
            <a:normAutofit/>
          </a:bodyPr>
          <a:lstStyle/>
          <a:p>
            <a:r>
              <a:rPr lang="en-US" dirty="0"/>
              <a:t>What’s Going Right</a:t>
            </a:r>
          </a:p>
        </p:txBody>
      </p:sp>
      <p:sp>
        <p:nvSpPr>
          <p:cNvPr id="3" name="Content Placeholder 2">
            <a:extLst>
              <a:ext uri="{FF2B5EF4-FFF2-40B4-BE49-F238E27FC236}">
                <a16:creationId xmlns:a16="http://schemas.microsoft.com/office/drawing/2014/main" id="{F2C647E3-42EE-479A-B284-2B4877122810}"/>
              </a:ext>
            </a:extLst>
          </p:cNvPr>
          <p:cNvSpPr>
            <a:spLocks noGrp="1"/>
          </p:cNvSpPr>
          <p:nvPr>
            <p:ph idx="1"/>
          </p:nvPr>
        </p:nvSpPr>
        <p:spPr>
          <a:xfrm>
            <a:off x="4983480" y="1825625"/>
            <a:ext cx="6487886" cy="4351338"/>
          </a:xfrm>
        </p:spPr>
        <p:txBody>
          <a:bodyPr>
            <a:normAutofit/>
          </a:bodyPr>
          <a:lstStyle/>
          <a:p>
            <a:r>
              <a:rPr lang="en-US" sz="4800" dirty="0"/>
              <a:t>Safety II Approach</a:t>
            </a:r>
          </a:p>
        </p:txBody>
      </p:sp>
      <p:pic>
        <p:nvPicPr>
          <p:cNvPr id="6" name="Content Placeholder 4" descr="A picture containing water, nature, large, man&#10;&#10;Description automatically generated">
            <a:extLst>
              <a:ext uri="{FF2B5EF4-FFF2-40B4-BE49-F238E27FC236}">
                <a16:creationId xmlns:a16="http://schemas.microsoft.com/office/drawing/2014/main" id="{A3069568-4D5F-469A-8E0B-18A03B06EC7D}"/>
              </a:ext>
            </a:extLst>
          </p:cNvPr>
          <p:cNvPicPr>
            <a:picLocks noChangeAspect="1"/>
          </p:cNvPicPr>
          <p:nvPr/>
        </p:nvPicPr>
        <p:blipFill rotWithShape="1">
          <a:blip r:embed="rId4"/>
          <a:srcRect l="16103" r="40355" b="-1"/>
          <a:stretch/>
        </p:blipFill>
        <p:spPr>
          <a:xfrm>
            <a:off x="0" y="10"/>
            <a:ext cx="4343380" cy="6857990"/>
          </a:xfrm>
          <a:prstGeom prst="rect">
            <a:avLst/>
          </a:prstGeom>
        </p:spPr>
      </p:pic>
      <p:sp>
        <p:nvSpPr>
          <p:cNvPr id="5" name="Oval 4">
            <a:extLst>
              <a:ext uri="{FF2B5EF4-FFF2-40B4-BE49-F238E27FC236}">
                <a16:creationId xmlns:a16="http://schemas.microsoft.com/office/drawing/2014/main" id="{F99C1963-1214-4753-A4B5-076BA59BC339}"/>
              </a:ext>
            </a:extLst>
          </p:cNvPr>
          <p:cNvSpPr/>
          <p:nvPr/>
        </p:nvSpPr>
        <p:spPr>
          <a:xfrm>
            <a:off x="90835" y="2128406"/>
            <a:ext cx="3130759" cy="43935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737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0DCF-D43F-49A5-BD61-E03958CCA27D}"/>
              </a:ext>
            </a:extLst>
          </p:cNvPr>
          <p:cNvSpPr>
            <a:spLocks noGrp="1"/>
          </p:cNvSpPr>
          <p:nvPr>
            <p:ph type="title"/>
          </p:nvPr>
        </p:nvSpPr>
        <p:spPr/>
        <p:txBody>
          <a:bodyPr/>
          <a:lstStyle/>
          <a:p>
            <a:r>
              <a:rPr lang="en-US" dirty="0"/>
              <a:t>Safety I &amp; Safety II</a:t>
            </a:r>
          </a:p>
        </p:txBody>
      </p:sp>
      <p:pic>
        <p:nvPicPr>
          <p:cNvPr id="2050" name="Picture 2" descr="Pilots reactions / startle effect">
            <a:extLst>
              <a:ext uri="{FF2B5EF4-FFF2-40B4-BE49-F238E27FC236}">
                <a16:creationId xmlns:a16="http://schemas.microsoft.com/office/drawing/2014/main" id="{04098480-1688-4565-B579-78ED9A5B9E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5847" y="1886744"/>
            <a:ext cx="780288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91DC95-D53B-4100-9357-D1666205B57A}"/>
              </a:ext>
            </a:extLst>
          </p:cNvPr>
          <p:cNvSpPr txBox="1"/>
          <p:nvPr/>
        </p:nvSpPr>
        <p:spPr>
          <a:xfrm>
            <a:off x="838200" y="6347013"/>
            <a:ext cx="6423212" cy="584775"/>
          </a:xfrm>
          <a:prstGeom prst="rect">
            <a:avLst/>
          </a:prstGeom>
          <a:noFill/>
        </p:spPr>
        <p:txBody>
          <a:bodyPr wrap="square" rtlCol="0">
            <a:spAutoFit/>
          </a:bodyPr>
          <a:lstStyle/>
          <a:p>
            <a:r>
              <a:rPr lang="en-US" sz="1600" dirty="0"/>
              <a:t>https://www.cefa-aviation.com/safety2-swiss-cheese-model/</a:t>
            </a:r>
          </a:p>
          <a:p>
            <a:endParaRPr lang="en-US" sz="1600" dirty="0"/>
          </a:p>
        </p:txBody>
      </p:sp>
    </p:spTree>
    <p:extLst>
      <p:ext uri="{BB962C8B-B14F-4D97-AF65-F5344CB8AC3E}">
        <p14:creationId xmlns:p14="http://schemas.microsoft.com/office/powerpoint/2010/main" val="1844303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81-FA9B-47A9-A94B-DFBE7246C160}"/>
              </a:ext>
            </a:extLst>
          </p:cNvPr>
          <p:cNvSpPr>
            <a:spLocks noGrp="1"/>
          </p:cNvSpPr>
          <p:nvPr>
            <p:ph type="title"/>
          </p:nvPr>
        </p:nvSpPr>
        <p:spPr/>
        <p:txBody>
          <a:bodyPr/>
          <a:lstStyle/>
          <a:p>
            <a:r>
              <a:rPr lang="en-US" dirty="0"/>
              <a:t>Safety I vs Safety II</a:t>
            </a:r>
          </a:p>
        </p:txBody>
      </p:sp>
      <p:sp>
        <p:nvSpPr>
          <p:cNvPr id="3" name="Text Placeholder 2">
            <a:extLst>
              <a:ext uri="{FF2B5EF4-FFF2-40B4-BE49-F238E27FC236}">
                <a16:creationId xmlns:a16="http://schemas.microsoft.com/office/drawing/2014/main" id="{8857400D-BB64-468A-B090-5F5CAF14FF14}"/>
              </a:ext>
            </a:extLst>
          </p:cNvPr>
          <p:cNvSpPr>
            <a:spLocks noGrp="1"/>
          </p:cNvSpPr>
          <p:nvPr>
            <p:ph type="body" idx="1"/>
          </p:nvPr>
        </p:nvSpPr>
        <p:spPr/>
        <p:txBody>
          <a:bodyPr>
            <a:normAutofit/>
          </a:bodyPr>
          <a:lstStyle/>
          <a:p>
            <a:r>
              <a:rPr lang="en-US" sz="3600" dirty="0">
                <a:solidFill>
                  <a:schemeClr val="tx1">
                    <a:lumMod val="95000"/>
                  </a:schemeClr>
                </a:solidFill>
              </a:rPr>
              <a:t>Safety I</a:t>
            </a:r>
          </a:p>
        </p:txBody>
      </p:sp>
      <p:sp>
        <p:nvSpPr>
          <p:cNvPr id="4" name="Content Placeholder 3">
            <a:extLst>
              <a:ext uri="{FF2B5EF4-FFF2-40B4-BE49-F238E27FC236}">
                <a16:creationId xmlns:a16="http://schemas.microsoft.com/office/drawing/2014/main" id="{74C334E2-C1E4-405C-98BE-BAABD1601C13}"/>
              </a:ext>
            </a:extLst>
          </p:cNvPr>
          <p:cNvSpPr>
            <a:spLocks noGrp="1"/>
          </p:cNvSpPr>
          <p:nvPr>
            <p:ph sz="half" idx="2"/>
          </p:nvPr>
        </p:nvSpPr>
        <p:spPr>
          <a:xfrm>
            <a:off x="1120000" y="2505075"/>
            <a:ext cx="5025216" cy="3684588"/>
          </a:xfrm>
        </p:spPr>
        <p:txBody>
          <a:bodyPr>
            <a:normAutofit lnSpcReduction="10000"/>
          </a:bodyPr>
          <a:lstStyle/>
          <a:p>
            <a:r>
              <a:rPr lang="en-US" dirty="0"/>
              <a:t>Learn from our Errors</a:t>
            </a:r>
          </a:p>
          <a:p>
            <a:r>
              <a:rPr lang="en-US" dirty="0"/>
              <a:t>Safety defined by absence of problems</a:t>
            </a:r>
          </a:p>
          <a:p>
            <a:r>
              <a:rPr lang="en-US" dirty="0"/>
              <a:t>Reactive Approach</a:t>
            </a:r>
          </a:p>
          <a:p>
            <a:r>
              <a:rPr lang="en-US" dirty="0"/>
              <a:t>Understand what goes wrong</a:t>
            </a:r>
          </a:p>
          <a:p>
            <a:r>
              <a:rPr lang="en-US" dirty="0"/>
              <a:t>Focus on accident causation</a:t>
            </a:r>
          </a:p>
          <a:p>
            <a:r>
              <a:rPr lang="en-US" dirty="0"/>
              <a:t>Avoid error behavior</a:t>
            </a:r>
          </a:p>
          <a:p>
            <a:r>
              <a:rPr lang="en-US" dirty="0"/>
              <a:t>Reduce losses</a:t>
            </a:r>
          </a:p>
        </p:txBody>
      </p:sp>
      <p:sp>
        <p:nvSpPr>
          <p:cNvPr id="5" name="Text Placeholder 4">
            <a:extLst>
              <a:ext uri="{FF2B5EF4-FFF2-40B4-BE49-F238E27FC236}">
                <a16:creationId xmlns:a16="http://schemas.microsoft.com/office/drawing/2014/main" id="{B965542F-0DA2-402B-9D22-2D85D0B15941}"/>
              </a:ext>
            </a:extLst>
          </p:cNvPr>
          <p:cNvSpPr>
            <a:spLocks noGrp="1"/>
          </p:cNvSpPr>
          <p:nvPr>
            <p:ph type="body" sz="quarter" idx="3"/>
          </p:nvPr>
        </p:nvSpPr>
        <p:spPr/>
        <p:txBody>
          <a:bodyPr>
            <a:normAutofit/>
          </a:bodyPr>
          <a:lstStyle/>
          <a:p>
            <a:r>
              <a:rPr lang="en-US" sz="3600" dirty="0">
                <a:solidFill>
                  <a:schemeClr val="tx1">
                    <a:lumMod val="95000"/>
                  </a:schemeClr>
                </a:solidFill>
              </a:rPr>
              <a:t>Safety II</a:t>
            </a:r>
          </a:p>
        </p:txBody>
      </p:sp>
      <p:sp>
        <p:nvSpPr>
          <p:cNvPr id="6" name="Content Placeholder 5">
            <a:extLst>
              <a:ext uri="{FF2B5EF4-FFF2-40B4-BE49-F238E27FC236}">
                <a16:creationId xmlns:a16="http://schemas.microsoft.com/office/drawing/2014/main" id="{E454A3EF-3D03-4439-9E1F-E7FD65C57D06}"/>
              </a:ext>
            </a:extLst>
          </p:cNvPr>
          <p:cNvSpPr>
            <a:spLocks noGrp="1"/>
          </p:cNvSpPr>
          <p:nvPr>
            <p:ph sz="quarter" idx="4"/>
          </p:nvPr>
        </p:nvSpPr>
        <p:spPr>
          <a:xfrm>
            <a:off x="6319840" y="2505075"/>
            <a:ext cx="5035548" cy="3684588"/>
          </a:xfrm>
        </p:spPr>
        <p:txBody>
          <a:bodyPr>
            <a:normAutofit lnSpcReduction="10000"/>
          </a:bodyPr>
          <a:lstStyle/>
          <a:p>
            <a:r>
              <a:rPr lang="en-US" dirty="0"/>
              <a:t>Learn from our Successes</a:t>
            </a:r>
          </a:p>
          <a:p>
            <a:r>
              <a:rPr lang="en-US" dirty="0"/>
              <a:t>Safety defined by presence of success</a:t>
            </a:r>
          </a:p>
          <a:p>
            <a:r>
              <a:rPr lang="en-US" dirty="0"/>
              <a:t>Proactive Approach</a:t>
            </a:r>
          </a:p>
          <a:p>
            <a:r>
              <a:rPr lang="en-US" dirty="0"/>
              <a:t>Understand what goes right</a:t>
            </a:r>
          </a:p>
          <a:p>
            <a:r>
              <a:rPr lang="en-US" dirty="0"/>
              <a:t>Repeat what goes right</a:t>
            </a:r>
          </a:p>
          <a:p>
            <a:r>
              <a:rPr lang="en-US" dirty="0"/>
              <a:t>Reinforce successful behavior</a:t>
            </a:r>
          </a:p>
          <a:p>
            <a:r>
              <a:rPr lang="en-US" dirty="0"/>
              <a:t>Create successful behavior</a:t>
            </a:r>
          </a:p>
          <a:p>
            <a:endParaRPr lang="en-US" dirty="0"/>
          </a:p>
        </p:txBody>
      </p:sp>
      <p:sp>
        <p:nvSpPr>
          <p:cNvPr id="7" name="TextBox 6">
            <a:extLst>
              <a:ext uri="{FF2B5EF4-FFF2-40B4-BE49-F238E27FC236}">
                <a16:creationId xmlns:a16="http://schemas.microsoft.com/office/drawing/2014/main" id="{DAA3333F-DB58-4A92-B0AB-E902032BE221}"/>
              </a:ext>
            </a:extLst>
          </p:cNvPr>
          <p:cNvSpPr txBox="1"/>
          <p:nvPr/>
        </p:nvSpPr>
        <p:spPr>
          <a:xfrm>
            <a:off x="392654" y="6438451"/>
            <a:ext cx="7621793" cy="615553"/>
          </a:xfrm>
          <a:prstGeom prst="rect">
            <a:avLst/>
          </a:prstGeom>
          <a:noFill/>
        </p:spPr>
        <p:txBody>
          <a:bodyPr wrap="square" rtlCol="0">
            <a:spAutoFit/>
          </a:bodyPr>
          <a:lstStyle/>
          <a:p>
            <a:r>
              <a:rPr lang="en-US" sz="1600" dirty="0"/>
              <a:t>https://safety4sea.com/cm-safety-i-vs-safety-ii-an-overview/</a:t>
            </a:r>
          </a:p>
          <a:p>
            <a:endParaRPr lang="en-US" dirty="0"/>
          </a:p>
        </p:txBody>
      </p:sp>
    </p:spTree>
    <p:extLst>
      <p:ext uri="{BB962C8B-B14F-4D97-AF65-F5344CB8AC3E}">
        <p14:creationId xmlns:p14="http://schemas.microsoft.com/office/powerpoint/2010/main" val="32965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5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fade">
                                      <p:cBhvr>
                                        <p:cTn id="5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B3E8-70E2-445C-93D3-37D662220FEC}"/>
              </a:ext>
            </a:extLst>
          </p:cNvPr>
          <p:cNvSpPr>
            <a:spLocks noGrp="1"/>
          </p:cNvSpPr>
          <p:nvPr>
            <p:ph type="title"/>
          </p:nvPr>
        </p:nvSpPr>
        <p:spPr/>
        <p:txBody>
          <a:bodyPr/>
          <a:lstStyle/>
          <a:p>
            <a:r>
              <a:rPr lang="en-US" dirty="0"/>
              <a:t>Using Both Paradigms</a:t>
            </a:r>
          </a:p>
        </p:txBody>
      </p:sp>
      <p:sp>
        <p:nvSpPr>
          <p:cNvPr id="3" name="Content Placeholder 2">
            <a:extLst>
              <a:ext uri="{FF2B5EF4-FFF2-40B4-BE49-F238E27FC236}">
                <a16:creationId xmlns:a16="http://schemas.microsoft.com/office/drawing/2014/main" id="{AA249541-EF2F-475C-BAEE-DCF4ECE1CD7D}"/>
              </a:ext>
            </a:extLst>
          </p:cNvPr>
          <p:cNvSpPr>
            <a:spLocks noGrp="1"/>
          </p:cNvSpPr>
          <p:nvPr>
            <p:ph idx="1"/>
          </p:nvPr>
        </p:nvSpPr>
        <p:spPr/>
        <p:txBody>
          <a:bodyPr/>
          <a:lstStyle/>
          <a:p>
            <a:r>
              <a:rPr lang="en-US" sz="4400" dirty="0"/>
              <a:t>Not Safety I </a:t>
            </a:r>
            <a:r>
              <a:rPr lang="en-US" sz="4400" u="sng" dirty="0">
                <a:solidFill>
                  <a:schemeClr val="accent6"/>
                </a:solidFill>
              </a:rPr>
              <a:t>OR</a:t>
            </a:r>
            <a:r>
              <a:rPr lang="en-US" sz="4400" dirty="0"/>
              <a:t> Safety II </a:t>
            </a:r>
          </a:p>
          <a:p>
            <a:r>
              <a:rPr lang="en-US" sz="4400" dirty="0"/>
              <a:t>It is Safety I </a:t>
            </a:r>
            <a:r>
              <a:rPr lang="en-US" sz="4400" u="sng" dirty="0">
                <a:solidFill>
                  <a:schemeClr val="accent6"/>
                </a:solidFill>
              </a:rPr>
              <a:t>AND</a:t>
            </a:r>
            <a:r>
              <a:rPr lang="en-US" sz="4400" dirty="0"/>
              <a:t> Safety II</a:t>
            </a:r>
          </a:p>
          <a:p>
            <a:endParaRPr lang="en-US" dirty="0"/>
          </a:p>
        </p:txBody>
      </p:sp>
    </p:spTree>
    <p:extLst>
      <p:ext uri="{BB962C8B-B14F-4D97-AF65-F5344CB8AC3E}">
        <p14:creationId xmlns:p14="http://schemas.microsoft.com/office/powerpoint/2010/main" val="18859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11EC-2906-4C85-9D10-3CD36CA21910}"/>
              </a:ext>
            </a:extLst>
          </p:cNvPr>
          <p:cNvSpPr>
            <a:spLocks noGrp="1"/>
          </p:cNvSpPr>
          <p:nvPr>
            <p:ph type="title"/>
          </p:nvPr>
        </p:nvSpPr>
        <p:spPr>
          <a:xfrm>
            <a:off x="4702628" y="365125"/>
            <a:ext cx="7335963" cy="1325563"/>
          </a:xfrm>
        </p:spPr>
        <p:txBody>
          <a:bodyPr>
            <a:normAutofit fontScale="90000"/>
          </a:bodyPr>
          <a:lstStyle/>
          <a:p>
            <a:r>
              <a:rPr lang="en-US" dirty="0"/>
              <a:t>Using the Whole Spectrum</a:t>
            </a:r>
          </a:p>
        </p:txBody>
      </p:sp>
      <p:sp>
        <p:nvSpPr>
          <p:cNvPr id="3" name="Content Placeholder 2">
            <a:extLst>
              <a:ext uri="{FF2B5EF4-FFF2-40B4-BE49-F238E27FC236}">
                <a16:creationId xmlns:a16="http://schemas.microsoft.com/office/drawing/2014/main" id="{F2C647E3-42EE-479A-B284-2B4877122810}"/>
              </a:ext>
            </a:extLst>
          </p:cNvPr>
          <p:cNvSpPr>
            <a:spLocks noGrp="1"/>
          </p:cNvSpPr>
          <p:nvPr>
            <p:ph idx="1"/>
          </p:nvPr>
        </p:nvSpPr>
        <p:spPr>
          <a:xfrm>
            <a:off x="4983480" y="1825625"/>
            <a:ext cx="6487886" cy="4351338"/>
          </a:xfrm>
        </p:spPr>
        <p:txBody>
          <a:bodyPr>
            <a:normAutofit/>
          </a:bodyPr>
          <a:lstStyle/>
          <a:p>
            <a:r>
              <a:rPr lang="en-US" sz="4400" dirty="0"/>
              <a:t>Safety I &amp; Safety II</a:t>
            </a:r>
          </a:p>
        </p:txBody>
      </p:sp>
      <p:pic>
        <p:nvPicPr>
          <p:cNvPr id="6" name="Content Placeholder 4" descr="A picture containing water, nature, large, man&#10;&#10;Description automatically generated">
            <a:extLst>
              <a:ext uri="{FF2B5EF4-FFF2-40B4-BE49-F238E27FC236}">
                <a16:creationId xmlns:a16="http://schemas.microsoft.com/office/drawing/2014/main" id="{A3069568-4D5F-469A-8E0B-18A03B06EC7D}"/>
              </a:ext>
            </a:extLst>
          </p:cNvPr>
          <p:cNvPicPr>
            <a:picLocks noChangeAspect="1"/>
          </p:cNvPicPr>
          <p:nvPr/>
        </p:nvPicPr>
        <p:blipFill rotWithShape="1">
          <a:blip r:embed="rId3"/>
          <a:srcRect l="16103" r="40355" b="-1"/>
          <a:stretch/>
        </p:blipFill>
        <p:spPr>
          <a:xfrm>
            <a:off x="0" y="10"/>
            <a:ext cx="4343380" cy="6857990"/>
          </a:xfrm>
          <a:prstGeom prst="rect">
            <a:avLst/>
          </a:prstGeom>
        </p:spPr>
      </p:pic>
      <p:sp>
        <p:nvSpPr>
          <p:cNvPr id="5" name="Oval 4">
            <a:extLst>
              <a:ext uri="{FF2B5EF4-FFF2-40B4-BE49-F238E27FC236}">
                <a16:creationId xmlns:a16="http://schemas.microsoft.com/office/drawing/2014/main" id="{F99C1963-1214-4753-A4B5-076BA59BC339}"/>
              </a:ext>
            </a:extLst>
          </p:cNvPr>
          <p:cNvSpPr/>
          <p:nvPr/>
        </p:nvSpPr>
        <p:spPr>
          <a:xfrm>
            <a:off x="90835" y="938623"/>
            <a:ext cx="3130759" cy="5583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236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2A0C-6E29-4BFB-9D5D-8F3E541F8C09}"/>
              </a:ext>
            </a:extLst>
          </p:cNvPr>
          <p:cNvSpPr>
            <a:spLocks noGrp="1"/>
          </p:cNvSpPr>
          <p:nvPr>
            <p:ph type="title"/>
          </p:nvPr>
        </p:nvSpPr>
        <p:spPr>
          <a:xfrm>
            <a:off x="282018" y="156618"/>
            <a:ext cx="6366205" cy="1401277"/>
          </a:xfrm>
        </p:spPr>
        <p:txBody>
          <a:bodyPr>
            <a:normAutofit/>
          </a:bodyPr>
          <a:lstStyle/>
          <a:p>
            <a:r>
              <a:rPr lang="en-US" sz="3600" dirty="0"/>
              <a:t>Managing the Risk Gap/</a:t>
            </a:r>
            <a:br>
              <a:rPr lang="en-US" sz="3600" dirty="0"/>
            </a:br>
            <a:r>
              <a:rPr lang="en-US" sz="3600" dirty="0"/>
              <a:t>Setting the Bar</a:t>
            </a:r>
          </a:p>
        </p:txBody>
      </p:sp>
      <p:graphicFrame>
        <p:nvGraphicFramePr>
          <p:cNvPr id="4" name="Diagram 3">
            <a:extLst>
              <a:ext uri="{FF2B5EF4-FFF2-40B4-BE49-F238E27FC236}">
                <a16:creationId xmlns:a16="http://schemas.microsoft.com/office/drawing/2014/main" id="{0E5529B8-2992-4E06-907B-E871C24A95B6}"/>
              </a:ext>
            </a:extLst>
          </p:cNvPr>
          <p:cNvGraphicFramePr/>
          <p:nvPr>
            <p:extLst>
              <p:ext uri="{D42A27DB-BD31-4B8C-83A1-F6EECF244321}">
                <p14:modId xmlns:p14="http://schemas.microsoft.com/office/powerpoint/2010/main" val="2162012352"/>
              </p:ext>
            </p:extLst>
          </p:nvPr>
        </p:nvGraphicFramePr>
        <p:xfrm>
          <a:off x="3525766" y="3129691"/>
          <a:ext cx="2944037" cy="247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4ADB4B7A-D4EC-423C-B0C9-09C70C6F6C74}"/>
              </a:ext>
            </a:extLst>
          </p:cNvPr>
          <p:cNvGraphicFramePr/>
          <p:nvPr>
            <p:extLst>
              <p:ext uri="{D42A27DB-BD31-4B8C-83A1-F6EECF244321}">
                <p14:modId xmlns:p14="http://schemas.microsoft.com/office/powerpoint/2010/main" val="2572576528"/>
              </p:ext>
            </p:extLst>
          </p:nvPr>
        </p:nvGraphicFramePr>
        <p:xfrm>
          <a:off x="8236766" y="1762812"/>
          <a:ext cx="2944037" cy="38336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964F724E-8DF3-4FCE-A3E9-1452CDB6E48E}"/>
              </a:ext>
            </a:extLst>
          </p:cNvPr>
          <p:cNvSpPr txBox="1"/>
          <p:nvPr/>
        </p:nvSpPr>
        <p:spPr>
          <a:xfrm>
            <a:off x="3781671" y="2450230"/>
            <a:ext cx="1390454" cy="461665"/>
          </a:xfrm>
          <a:prstGeom prst="rect">
            <a:avLst/>
          </a:prstGeom>
          <a:noFill/>
        </p:spPr>
        <p:txBody>
          <a:bodyPr wrap="square" rtlCol="0">
            <a:spAutoFit/>
          </a:bodyPr>
          <a:lstStyle/>
          <a:p>
            <a:r>
              <a:rPr lang="en-US" sz="2400" b="1" dirty="0">
                <a:latin typeface="+mj-lt"/>
              </a:rPr>
              <a:t>Risk Gap</a:t>
            </a:r>
          </a:p>
        </p:txBody>
      </p:sp>
      <p:sp>
        <p:nvSpPr>
          <p:cNvPr id="8" name="Cylinder 7">
            <a:extLst>
              <a:ext uri="{FF2B5EF4-FFF2-40B4-BE49-F238E27FC236}">
                <a16:creationId xmlns:a16="http://schemas.microsoft.com/office/drawing/2014/main" id="{0A880666-522A-4D06-98AA-7F0E836FE56C}"/>
              </a:ext>
            </a:extLst>
          </p:cNvPr>
          <p:cNvSpPr/>
          <p:nvPr/>
        </p:nvSpPr>
        <p:spPr>
          <a:xfrm rot="5400000">
            <a:off x="4924158" y="738572"/>
            <a:ext cx="213243" cy="2578120"/>
          </a:xfrm>
          <a:prstGeom prst="can">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7B859CD-6F2C-4DB0-A6CC-16E6192D4C67}"/>
              </a:ext>
            </a:extLst>
          </p:cNvPr>
          <p:cNvCxnSpPr>
            <a:cxnSpLocks/>
          </p:cNvCxnSpPr>
          <p:nvPr/>
        </p:nvCxnSpPr>
        <p:spPr>
          <a:xfrm>
            <a:off x="5457286" y="2134254"/>
            <a:ext cx="0" cy="968841"/>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6A1670-6EFF-49C6-A875-C4DBD1706917}"/>
              </a:ext>
            </a:extLst>
          </p:cNvPr>
          <p:cNvSpPr txBox="1"/>
          <p:nvPr/>
        </p:nvSpPr>
        <p:spPr>
          <a:xfrm>
            <a:off x="3781671" y="1557895"/>
            <a:ext cx="2538167" cy="461665"/>
          </a:xfrm>
          <a:prstGeom prst="rect">
            <a:avLst/>
          </a:prstGeom>
          <a:noFill/>
        </p:spPr>
        <p:txBody>
          <a:bodyPr wrap="square" rtlCol="0">
            <a:spAutoFit/>
          </a:bodyPr>
          <a:lstStyle/>
          <a:p>
            <a:r>
              <a:rPr lang="en-US" sz="2400" b="1" dirty="0">
                <a:latin typeface="+mj-lt"/>
              </a:rPr>
              <a:t>Activity Level Bar</a:t>
            </a:r>
          </a:p>
        </p:txBody>
      </p:sp>
      <p:sp>
        <p:nvSpPr>
          <p:cNvPr id="11" name="TextBox 10">
            <a:extLst>
              <a:ext uri="{FF2B5EF4-FFF2-40B4-BE49-F238E27FC236}">
                <a16:creationId xmlns:a16="http://schemas.microsoft.com/office/drawing/2014/main" id="{5406E7CE-EBF8-44FB-9481-D2BC601C5436}"/>
              </a:ext>
            </a:extLst>
          </p:cNvPr>
          <p:cNvSpPr txBox="1"/>
          <p:nvPr/>
        </p:nvSpPr>
        <p:spPr>
          <a:xfrm>
            <a:off x="8342819" y="1073997"/>
            <a:ext cx="1390454" cy="461665"/>
          </a:xfrm>
          <a:prstGeom prst="rect">
            <a:avLst/>
          </a:prstGeom>
          <a:noFill/>
        </p:spPr>
        <p:txBody>
          <a:bodyPr wrap="square" rtlCol="0">
            <a:spAutoFit/>
          </a:bodyPr>
          <a:lstStyle/>
          <a:p>
            <a:r>
              <a:rPr lang="en-US" sz="2400" b="1" dirty="0">
                <a:latin typeface="+mj-lt"/>
              </a:rPr>
              <a:t>Risk Gap</a:t>
            </a:r>
          </a:p>
        </p:txBody>
      </p:sp>
      <p:sp>
        <p:nvSpPr>
          <p:cNvPr id="12" name="Cylinder 11">
            <a:extLst>
              <a:ext uri="{FF2B5EF4-FFF2-40B4-BE49-F238E27FC236}">
                <a16:creationId xmlns:a16="http://schemas.microsoft.com/office/drawing/2014/main" id="{F87F0921-FB42-4978-9B7B-17AF244F0B6C}"/>
              </a:ext>
            </a:extLst>
          </p:cNvPr>
          <p:cNvSpPr/>
          <p:nvPr/>
        </p:nvSpPr>
        <p:spPr>
          <a:xfrm rot="5400000">
            <a:off x="9485305" y="-637661"/>
            <a:ext cx="213243" cy="2578120"/>
          </a:xfrm>
          <a:prstGeom prst="can">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57C16E5-244A-4ABD-8A5D-FD2BE4CBD4C1}"/>
              </a:ext>
            </a:extLst>
          </p:cNvPr>
          <p:cNvCxnSpPr>
            <a:cxnSpLocks/>
          </p:cNvCxnSpPr>
          <p:nvPr/>
        </p:nvCxnSpPr>
        <p:spPr>
          <a:xfrm>
            <a:off x="10018434" y="758021"/>
            <a:ext cx="0" cy="968841"/>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5669AE-3003-449E-BDCC-F7635E56B8F9}"/>
              </a:ext>
            </a:extLst>
          </p:cNvPr>
          <p:cNvSpPr txBox="1"/>
          <p:nvPr/>
        </p:nvSpPr>
        <p:spPr>
          <a:xfrm>
            <a:off x="8342819" y="181662"/>
            <a:ext cx="2538167" cy="461665"/>
          </a:xfrm>
          <a:prstGeom prst="rect">
            <a:avLst/>
          </a:prstGeom>
          <a:noFill/>
        </p:spPr>
        <p:txBody>
          <a:bodyPr wrap="square" rtlCol="0">
            <a:spAutoFit/>
          </a:bodyPr>
          <a:lstStyle/>
          <a:p>
            <a:r>
              <a:rPr lang="en-US" sz="2400" b="1" dirty="0">
                <a:latin typeface="+mj-lt"/>
              </a:rPr>
              <a:t>Activity Level Bar</a:t>
            </a:r>
          </a:p>
        </p:txBody>
      </p:sp>
      <p:sp>
        <p:nvSpPr>
          <p:cNvPr id="15" name="TextBox 14">
            <a:extLst>
              <a:ext uri="{FF2B5EF4-FFF2-40B4-BE49-F238E27FC236}">
                <a16:creationId xmlns:a16="http://schemas.microsoft.com/office/drawing/2014/main" id="{CF41B4AD-975A-4416-B490-3423C32CEE8F}"/>
              </a:ext>
            </a:extLst>
          </p:cNvPr>
          <p:cNvSpPr txBox="1"/>
          <p:nvPr/>
        </p:nvSpPr>
        <p:spPr>
          <a:xfrm>
            <a:off x="3591754" y="5690686"/>
            <a:ext cx="2728084" cy="369332"/>
          </a:xfrm>
          <a:prstGeom prst="rect">
            <a:avLst/>
          </a:prstGeom>
          <a:noFill/>
        </p:spPr>
        <p:txBody>
          <a:bodyPr wrap="square" rtlCol="0">
            <a:spAutoFit/>
          </a:bodyPr>
          <a:lstStyle/>
          <a:p>
            <a:r>
              <a:rPr lang="en-US" b="1" dirty="0"/>
              <a:t>College Outdoor Program</a:t>
            </a:r>
          </a:p>
        </p:txBody>
      </p:sp>
      <p:sp>
        <p:nvSpPr>
          <p:cNvPr id="16" name="TextBox 15">
            <a:extLst>
              <a:ext uri="{FF2B5EF4-FFF2-40B4-BE49-F238E27FC236}">
                <a16:creationId xmlns:a16="http://schemas.microsoft.com/office/drawing/2014/main" id="{D0A066D3-ABFA-4852-A817-F67274F5B9AF}"/>
              </a:ext>
            </a:extLst>
          </p:cNvPr>
          <p:cNvSpPr txBox="1"/>
          <p:nvPr/>
        </p:nvSpPr>
        <p:spPr>
          <a:xfrm>
            <a:off x="8199170" y="5690686"/>
            <a:ext cx="3288271" cy="369332"/>
          </a:xfrm>
          <a:prstGeom prst="rect">
            <a:avLst/>
          </a:prstGeom>
          <a:noFill/>
        </p:spPr>
        <p:txBody>
          <a:bodyPr wrap="square" rtlCol="0">
            <a:spAutoFit/>
          </a:bodyPr>
          <a:lstStyle/>
          <a:p>
            <a:r>
              <a:rPr lang="en-US" b="1" dirty="0"/>
              <a:t>Professional Outdoor Program</a:t>
            </a:r>
          </a:p>
        </p:txBody>
      </p:sp>
      <p:sp>
        <p:nvSpPr>
          <p:cNvPr id="17" name="TextBox 16">
            <a:extLst>
              <a:ext uri="{FF2B5EF4-FFF2-40B4-BE49-F238E27FC236}">
                <a16:creationId xmlns:a16="http://schemas.microsoft.com/office/drawing/2014/main" id="{CA56C920-F848-4BC1-95D5-6A8B96F17CAF}"/>
              </a:ext>
            </a:extLst>
          </p:cNvPr>
          <p:cNvSpPr txBox="1"/>
          <p:nvPr/>
        </p:nvSpPr>
        <p:spPr>
          <a:xfrm>
            <a:off x="2499550" y="2704520"/>
            <a:ext cx="965570" cy="2862322"/>
          </a:xfrm>
          <a:prstGeom prst="rect">
            <a:avLst/>
          </a:prstGeom>
          <a:noFill/>
        </p:spPr>
        <p:txBody>
          <a:bodyPr wrap="square" rtlCol="0">
            <a:spAutoFit/>
          </a:bodyPr>
          <a:lstStyle/>
          <a:p>
            <a:r>
              <a:rPr lang="en-US" sz="18000" dirty="0"/>
              <a:t>{</a:t>
            </a:r>
          </a:p>
        </p:txBody>
      </p:sp>
      <p:sp>
        <p:nvSpPr>
          <p:cNvPr id="36" name="TextBox 35">
            <a:extLst>
              <a:ext uri="{FF2B5EF4-FFF2-40B4-BE49-F238E27FC236}">
                <a16:creationId xmlns:a16="http://schemas.microsoft.com/office/drawing/2014/main" id="{7D88D904-2515-437A-953F-4B1A88DB0CC0}"/>
              </a:ext>
            </a:extLst>
          </p:cNvPr>
          <p:cNvSpPr txBox="1"/>
          <p:nvPr/>
        </p:nvSpPr>
        <p:spPr>
          <a:xfrm>
            <a:off x="761031" y="3926541"/>
            <a:ext cx="1995544" cy="707886"/>
          </a:xfrm>
          <a:prstGeom prst="rect">
            <a:avLst/>
          </a:prstGeom>
          <a:noFill/>
        </p:spPr>
        <p:txBody>
          <a:bodyPr wrap="square" rtlCol="0">
            <a:spAutoFit/>
          </a:bodyPr>
          <a:lstStyle/>
          <a:p>
            <a:r>
              <a:rPr lang="en-US" sz="4000" dirty="0"/>
              <a:t>Safety II</a:t>
            </a:r>
          </a:p>
        </p:txBody>
      </p:sp>
    </p:spTree>
    <p:extLst>
      <p:ext uri="{BB962C8B-B14F-4D97-AF65-F5344CB8AC3E}">
        <p14:creationId xmlns:p14="http://schemas.microsoft.com/office/powerpoint/2010/main" val="18778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p:bldP spid="8" grpId="0" animBg="1"/>
      <p:bldP spid="10" grpId="0"/>
      <p:bldP spid="11" grpId="0"/>
      <p:bldP spid="12" grpId="0" animBg="1"/>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9FD6-8B71-4CE8-B069-CF211404DE42}"/>
              </a:ext>
            </a:extLst>
          </p:cNvPr>
          <p:cNvSpPr>
            <a:spLocks noGrp="1"/>
          </p:cNvSpPr>
          <p:nvPr>
            <p:ph type="title"/>
          </p:nvPr>
        </p:nvSpPr>
        <p:spPr/>
        <p:txBody>
          <a:bodyPr/>
          <a:lstStyle/>
          <a:p>
            <a:r>
              <a:rPr lang="en-US" dirty="0"/>
              <a:t>Balancing Risk &amp; Reward</a:t>
            </a:r>
          </a:p>
        </p:txBody>
      </p:sp>
      <p:pic>
        <p:nvPicPr>
          <p:cNvPr id="5" name="Content Placeholder 4">
            <a:extLst>
              <a:ext uri="{FF2B5EF4-FFF2-40B4-BE49-F238E27FC236}">
                <a16:creationId xmlns:a16="http://schemas.microsoft.com/office/drawing/2014/main" id="{DA6F7AEC-6A71-4A7A-897B-B0021B60B33F}"/>
              </a:ext>
            </a:extLst>
          </p:cNvPr>
          <p:cNvPicPr>
            <a:picLocks noGrp="1" noChangeAspect="1"/>
          </p:cNvPicPr>
          <p:nvPr>
            <p:ph idx="1"/>
          </p:nvPr>
        </p:nvPicPr>
        <p:blipFill>
          <a:blip r:embed="rId3"/>
          <a:stretch>
            <a:fillRect/>
          </a:stretch>
        </p:blipFill>
        <p:spPr>
          <a:xfrm>
            <a:off x="1595860" y="1825625"/>
            <a:ext cx="9282854" cy="4351338"/>
          </a:xfrm>
        </p:spPr>
      </p:pic>
      <p:sp>
        <p:nvSpPr>
          <p:cNvPr id="3" name="TextBox 2">
            <a:extLst>
              <a:ext uri="{FF2B5EF4-FFF2-40B4-BE49-F238E27FC236}">
                <a16:creationId xmlns:a16="http://schemas.microsoft.com/office/drawing/2014/main" id="{76E7F8B3-AC95-443E-A8D6-8FD522E81CFF}"/>
              </a:ext>
            </a:extLst>
          </p:cNvPr>
          <p:cNvSpPr txBox="1"/>
          <p:nvPr/>
        </p:nvSpPr>
        <p:spPr>
          <a:xfrm>
            <a:off x="2583180" y="4658868"/>
            <a:ext cx="1024128" cy="1015663"/>
          </a:xfrm>
          <a:prstGeom prst="rect">
            <a:avLst/>
          </a:prstGeom>
          <a:noFill/>
        </p:spPr>
        <p:txBody>
          <a:bodyPr wrap="square" rtlCol="0">
            <a:spAutoFit/>
          </a:bodyPr>
          <a:lstStyle/>
          <a:p>
            <a:r>
              <a:rPr lang="en-US" sz="6000" b="1" dirty="0">
                <a:solidFill>
                  <a:srgbClr val="FF0000"/>
                </a:solidFill>
                <a:effectLst>
                  <a:outerShdw blurRad="38100" dist="38100" dir="2700000" algn="tl">
                    <a:srgbClr val="000000">
                      <a:alpha val="43137"/>
                    </a:srgbClr>
                  </a:outerShdw>
                </a:effectLst>
              </a:rPr>
              <a:t>-R</a:t>
            </a:r>
          </a:p>
        </p:txBody>
      </p:sp>
      <p:sp>
        <p:nvSpPr>
          <p:cNvPr id="6" name="TextBox 5">
            <a:extLst>
              <a:ext uri="{FF2B5EF4-FFF2-40B4-BE49-F238E27FC236}">
                <a16:creationId xmlns:a16="http://schemas.microsoft.com/office/drawing/2014/main" id="{2693230E-519A-43C5-8185-6ABB447D3390}"/>
              </a:ext>
            </a:extLst>
          </p:cNvPr>
          <p:cNvSpPr txBox="1"/>
          <p:nvPr/>
        </p:nvSpPr>
        <p:spPr>
          <a:xfrm>
            <a:off x="8710900" y="4658868"/>
            <a:ext cx="1233200" cy="1015663"/>
          </a:xfrm>
          <a:prstGeom prst="rect">
            <a:avLst/>
          </a:prstGeom>
          <a:noFill/>
        </p:spPr>
        <p:txBody>
          <a:bodyPr wrap="square" rtlCol="0">
            <a:spAutoFit/>
          </a:bodyPr>
          <a:lstStyle/>
          <a:p>
            <a:r>
              <a:rPr lang="en-US" sz="6000" b="1" dirty="0">
                <a:solidFill>
                  <a:srgbClr val="00B050"/>
                </a:solidFill>
                <a:effectLst>
                  <a:outerShdw blurRad="38100" dist="38100" dir="2700000" algn="tl">
                    <a:srgbClr val="000000">
                      <a:alpha val="43137"/>
                    </a:srgbClr>
                  </a:outerShdw>
                </a:effectLst>
              </a:rPr>
              <a:t>+R</a:t>
            </a:r>
          </a:p>
        </p:txBody>
      </p:sp>
    </p:spTree>
    <p:extLst>
      <p:ext uri="{BB962C8B-B14F-4D97-AF65-F5344CB8AC3E}">
        <p14:creationId xmlns:p14="http://schemas.microsoft.com/office/powerpoint/2010/main" val="23261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AF1FAB0-AAEB-4019-97A7-D4A8443DBF03}"/>
              </a:ext>
            </a:extLst>
          </p:cNvPr>
          <p:cNvGraphicFramePr/>
          <p:nvPr>
            <p:extLst>
              <p:ext uri="{D42A27DB-BD31-4B8C-83A1-F6EECF244321}">
                <p14:modId xmlns:p14="http://schemas.microsoft.com/office/powerpoint/2010/main" val="3910315120"/>
              </p:ext>
            </p:extLst>
          </p:nvPr>
        </p:nvGraphicFramePr>
        <p:xfrm>
          <a:off x="2035289" y="2585802"/>
          <a:ext cx="2944037" cy="3629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2D623B3-FCD8-4678-AFDD-BC213303CB1D}"/>
              </a:ext>
            </a:extLst>
          </p:cNvPr>
          <p:cNvGraphicFramePr/>
          <p:nvPr>
            <p:extLst>
              <p:ext uri="{D42A27DB-BD31-4B8C-83A1-F6EECF244321}">
                <p14:modId xmlns:p14="http://schemas.microsoft.com/office/powerpoint/2010/main" val="3758491559"/>
              </p:ext>
            </p:extLst>
          </p:nvPr>
        </p:nvGraphicFramePr>
        <p:xfrm>
          <a:off x="8499433" y="2458533"/>
          <a:ext cx="2944037" cy="36292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a:extLst>
              <a:ext uri="{FF2B5EF4-FFF2-40B4-BE49-F238E27FC236}">
                <a16:creationId xmlns:a16="http://schemas.microsoft.com/office/drawing/2014/main" id="{CF11E9F0-8506-489D-BECA-8CDB2CC2B592}"/>
              </a:ext>
            </a:extLst>
          </p:cNvPr>
          <p:cNvCxnSpPr>
            <a:cxnSpLocks/>
          </p:cNvCxnSpPr>
          <p:nvPr/>
        </p:nvCxnSpPr>
        <p:spPr>
          <a:xfrm flipV="1">
            <a:off x="4765249" y="2536971"/>
            <a:ext cx="3605753" cy="301657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EA791D0-EEA7-474C-BCB5-E8A211611849}"/>
              </a:ext>
            </a:extLst>
          </p:cNvPr>
          <p:cNvCxnSpPr>
            <a:cxnSpLocks/>
          </p:cNvCxnSpPr>
          <p:nvPr/>
        </p:nvCxnSpPr>
        <p:spPr>
          <a:xfrm>
            <a:off x="4807670" y="5553547"/>
            <a:ext cx="3657600" cy="534233"/>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7F115E-E7A2-44C1-8DFA-B498280E3212}"/>
              </a:ext>
            </a:extLst>
          </p:cNvPr>
          <p:cNvSpPr txBox="1"/>
          <p:nvPr/>
        </p:nvSpPr>
        <p:spPr>
          <a:xfrm>
            <a:off x="2269503" y="1932937"/>
            <a:ext cx="1390454" cy="461665"/>
          </a:xfrm>
          <a:prstGeom prst="rect">
            <a:avLst/>
          </a:prstGeom>
          <a:noFill/>
        </p:spPr>
        <p:txBody>
          <a:bodyPr wrap="square" rtlCol="0">
            <a:spAutoFit/>
          </a:bodyPr>
          <a:lstStyle/>
          <a:p>
            <a:r>
              <a:rPr lang="en-US" sz="2400" b="1" dirty="0">
                <a:latin typeface="+mj-lt"/>
              </a:rPr>
              <a:t>Risk Gap</a:t>
            </a:r>
          </a:p>
        </p:txBody>
      </p:sp>
      <p:cxnSp>
        <p:nvCxnSpPr>
          <p:cNvPr id="15" name="Straight Arrow Connector 14">
            <a:extLst>
              <a:ext uri="{FF2B5EF4-FFF2-40B4-BE49-F238E27FC236}">
                <a16:creationId xmlns:a16="http://schemas.microsoft.com/office/drawing/2014/main" id="{72E40F11-CDD1-4B37-A6AF-E4CD78E60B5D}"/>
              </a:ext>
            </a:extLst>
          </p:cNvPr>
          <p:cNvCxnSpPr>
            <a:cxnSpLocks/>
          </p:cNvCxnSpPr>
          <p:nvPr/>
        </p:nvCxnSpPr>
        <p:spPr>
          <a:xfrm>
            <a:off x="1786379" y="2585802"/>
            <a:ext cx="0" cy="3629247"/>
          </a:xfrm>
          <a:prstGeom prst="straightConnector1">
            <a:avLst/>
          </a:prstGeom>
          <a:ln w="38100">
            <a:solidFill>
              <a:srgbClr val="00B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Cylinder 17">
            <a:extLst>
              <a:ext uri="{FF2B5EF4-FFF2-40B4-BE49-F238E27FC236}">
                <a16:creationId xmlns:a16="http://schemas.microsoft.com/office/drawing/2014/main" id="{FC573D40-7F38-40ED-AF4D-3D9A5A3AE10D}"/>
              </a:ext>
            </a:extLst>
          </p:cNvPr>
          <p:cNvSpPr/>
          <p:nvPr/>
        </p:nvSpPr>
        <p:spPr>
          <a:xfrm rot="5400000">
            <a:off x="3411989" y="221279"/>
            <a:ext cx="213243" cy="2578120"/>
          </a:xfrm>
          <a:prstGeom prst="can">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5DBE7DC-6B13-47D7-B8DB-5CF15904DC0B}"/>
              </a:ext>
            </a:extLst>
          </p:cNvPr>
          <p:cNvCxnSpPr>
            <a:cxnSpLocks/>
          </p:cNvCxnSpPr>
          <p:nvPr/>
        </p:nvCxnSpPr>
        <p:spPr>
          <a:xfrm>
            <a:off x="3945118" y="1616961"/>
            <a:ext cx="0" cy="968841"/>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8F8D9C-2804-4568-97E8-92EE61A31DCB}"/>
              </a:ext>
            </a:extLst>
          </p:cNvPr>
          <p:cNvSpPr txBox="1"/>
          <p:nvPr/>
        </p:nvSpPr>
        <p:spPr>
          <a:xfrm>
            <a:off x="2315829" y="1040602"/>
            <a:ext cx="2578121" cy="461665"/>
          </a:xfrm>
          <a:prstGeom prst="rect">
            <a:avLst/>
          </a:prstGeom>
          <a:noFill/>
        </p:spPr>
        <p:txBody>
          <a:bodyPr wrap="square" rtlCol="0">
            <a:spAutoFit/>
          </a:bodyPr>
          <a:lstStyle/>
          <a:p>
            <a:r>
              <a:rPr lang="en-US" sz="2400" b="1" dirty="0">
                <a:latin typeface="+mj-lt"/>
              </a:rPr>
              <a:t>Activity Level Bar</a:t>
            </a:r>
          </a:p>
        </p:txBody>
      </p:sp>
      <p:sp>
        <p:nvSpPr>
          <p:cNvPr id="24" name="TextBox 23">
            <a:extLst>
              <a:ext uri="{FF2B5EF4-FFF2-40B4-BE49-F238E27FC236}">
                <a16:creationId xmlns:a16="http://schemas.microsoft.com/office/drawing/2014/main" id="{D46A4981-A90C-41E5-90A2-7FDC4C17E8CD}"/>
              </a:ext>
            </a:extLst>
          </p:cNvPr>
          <p:cNvSpPr txBox="1"/>
          <p:nvPr/>
        </p:nvSpPr>
        <p:spPr>
          <a:xfrm>
            <a:off x="360385" y="3802031"/>
            <a:ext cx="1297564" cy="1015663"/>
          </a:xfrm>
          <a:prstGeom prst="rect">
            <a:avLst/>
          </a:prstGeom>
          <a:noFill/>
        </p:spPr>
        <p:txBody>
          <a:bodyPr wrap="square" rtlCol="0">
            <a:spAutoFit/>
          </a:bodyPr>
          <a:lstStyle/>
          <a:p>
            <a:r>
              <a:rPr lang="en-US" sz="2000" b="1" dirty="0"/>
              <a:t>Build Your Safety II Stack</a:t>
            </a:r>
          </a:p>
        </p:txBody>
      </p:sp>
      <p:sp>
        <p:nvSpPr>
          <p:cNvPr id="14" name="Title 1">
            <a:extLst>
              <a:ext uri="{FF2B5EF4-FFF2-40B4-BE49-F238E27FC236}">
                <a16:creationId xmlns:a16="http://schemas.microsoft.com/office/drawing/2014/main" id="{83F1C581-934A-4021-B798-EC1A74F18C6C}"/>
              </a:ext>
            </a:extLst>
          </p:cNvPr>
          <p:cNvSpPr>
            <a:spLocks noGrp="1"/>
          </p:cNvSpPr>
          <p:nvPr>
            <p:ph type="title"/>
          </p:nvPr>
        </p:nvSpPr>
        <p:spPr>
          <a:xfrm>
            <a:off x="838200" y="365126"/>
            <a:ext cx="10515600" cy="635336"/>
          </a:xfrm>
        </p:spPr>
        <p:txBody>
          <a:bodyPr>
            <a:normAutofit fontScale="90000"/>
          </a:bodyPr>
          <a:lstStyle/>
          <a:p>
            <a:r>
              <a:rPr lang="en-US" sz="4400" dirty="0"/>
              <a:t>Safety II – What Needs to Go Right</a:t>
            </a:r>
          </a:p>
        </p:txBody>
      </p:sp>
    </p:spTree>
    <p:extLst>
      <p:ext uri="{BB962C8B-B14F-4D97-AF65-F5344CB8AC3E}">
        <p14:creationId xmlns:p14="http://schemas.microsoft.com/office/powerpoint/2010/main" val="124092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08A-E079-4CF8-87EF-1426DE4DA161}"/>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Diversity &amp; Inclusion Risks</a:t>
            </a:r>
          </a:p>
        </p:txBody>
      </p:sp>
      <p:sp>
        <p:nvSpPr>
          <p:cNvPr id="3" name="Content Placeholder 2">
            <a:extLst>
              <a:ext uri="{FF2B5EF4-FFF2-40B4-BE49-F238E27FC236}">
                <a16:creationId xmlns:a16="http://schemas.microsoft.com/office/drawing/2014/main" id="{A84D8F7A-A965-4B43-8C6B-880E1433F70F}"/>
              </a:ext>
            </a:extLst>
          </p:cNvPr>
          <p:cNvSpPr>
            <a:spLocks noGrp="1"/>
          </p:cNvSpPr>
          <p:nvPr>
            <p:ph idx="1"/>
          </p:nvPr>
        </p:nvSpPr>
        <p:spPr>
          <a:xfrm>
            <a:off x="4996542" y="1115786"/>
            <a:ext cx="6761051" cy="5148214"/>
          </a:xfrm>
        </p:spPr>
        <p:txBody>
          <a:bodyPr anchor="ctr">
            <a:normAutofit/>
          </a:bodyPr>
          <a:lstStyle/>
          <a:p>
            <a:r>
              <a:rPr lang="en-US" b="1">
                <a:solidFill>
                  <a:schemeClr val="accent6"/>
                </a:solidFill>
              </a:rPr>
              <a:t>Physical Safety </a:t>
            </a:r>
            <a:r>
              <a:rPr lang="en-US">
                <a:solidFill>
                  <a:schemeClr val="tx1">
                    <a:lumMod val="95000"/>
                  </a:schemeClr>
                </a:solidFill>
              </a:rPr>
              <a:t>is only one dimension on the Risk Management spectrum</a:t>
            </a:r>
          </a:p>
          <a:p>
            <a:r>
              <a:rPr lang="en-US" b="1">
                <a:solidFill>
                  <a:schemeClr val="accent6"/>
                </a:solidFill>
              </a:rPr>
              <a:t>Emotional Safety </a:t>
            </a:r>
            <a:r>
              <a:rPr lang="en-US">
                <a:solidFill>
                  <a:schemeClr val="tx1">
                    <a:lumMod val="95000"/>
                  </a:schemeClr>
                </a:solidFill>
              </a:rPr>
              <a:t>is equally important and Hazards can be equally life threatening</a:t>
            </a:r>
          </a:p>
          <a:p>
            <a:pPr lvl="1"/>
            <a:r>
              <a:rPr lang="en-US" sz="2800">
                <a:solidFill>
                  <a:schemeClr val="tx1">
                    <a:lumMod val="95000"/>
                  </a:schemeClr>
                </a:solidFill>
              </a:rPr>
              <a:t>Teens committing suicide after bullying</a:t>
            </a:r>
          </a:p>
          <a:p>
            <a:pPr lvl="1"/>
            <a:r>
              <a:rPr lang="en-US" sz="2800">
                <a:solidFill>
                  <a:schemeClr val="tx1">
                    <a:lumMod val="95000"/>
                  </a:schemeClr>
                </a:solidFill>
              </a:rPr>
              <a:t>LGBTQ individuals being harassed</a:t>
            </a:r>
          </a:p>
          <a:p>
            <a:pPr lvl="1"/>
            <a:r>
              <a:rPr lang="en-US" sz="2800">
                <a:solidFill>
                  <a:schemeClr val="tx1">
                    <a:lumMod val="95000"/>
                  </a:schemeClr>
                </a:solidFill>
              </a:rPr>
              <a:t>Sexual harassment  </a:t>
            </a:r>
          </a:p>
          <a:p>
            <a:r>
              <a:rPr lang="en-US">
                <a:solidFill>
                  <a:schemeClr val="tx1">
                    <a:lumMod val="95000"/>
                  </a:schemeClr>
                </a:solidFill>
              </a:rPr>
              <a:t>Talk to your staff about where there are Emotional/Interpersonal Hazards, Assess the Risk Level, and establish the necessary guidelines, structures, protocols, culture to manage the risk</a:t>
            </a:r>
            <a:endParaRPr lang="en-US" dirty="0">
              <a:solidFill>
                <a:schemeClr val="tx1">
                  <a:lumMod val="95000"/>
                </a:schemeClr>
              </a:solidFill>
            </a:endParaRPr>
          </a:p>
        </p:txBody>
      </p:sp>
    </p:spTree>
    <p:extLst>
      <p:ext uri="{BB962C8B-B14F-4D97-AF65-F5344CB8AC3E}">
        <p14:creationId xmlns:p14="http://schemas.microsoft.com/office/powerpoint/2010/main" val="424863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0CEE-2012-4148-9C46-BDF361ACD714}"/>
              </a:ext>
            </a:extLst>
          </p:cNvPr>
          <p:cNvSpPr>
            <a:spLocks noGrp="1"/>
          </p:cNvSpPr>
          <p:nvPr>
            <p:ph type="title"/>
          </p:nvPr>
        </p:nvSpPr>
        <p:spPr/>
        <p:txBody>
          <a:bodyPr/>
          <a:lstStyle/>
          <a:p>
            <a:r>
              <a:rPr lang="en-US" dirty="0"/>
              <a:t>Safety II = </a:t>
            </a:r>
            <a:r>
              <a:rPr lang="en-US" dirty="0" err="1"/>
              <a:t>Preventimaps</a:t>
            </a:r>
            <a:endParaRPr lang="en-US" dirty="0"/>
          </a:p>
        </p:txBody>
      </p:sp>
      <p:sp>
        <p:nvSpPr>
          <p:cNvPr id="3" name="Content Placeholder 2">
            <a:extLst>
              <a:ext uri="{FF2B5EF4-FFF2-40B4-BE49-F238E27FC236}">
                <a16:creationId xmlns:a16="http://schemas.microsoft.com/office/drawing/2014/main" id="{149C1A30-42F2-4F84-B067-2FBC6DA122E6}"/>
              </a:ext>
            </a:extLst>
          </p:cNvPr>
          <p:cNvSpPr>
            <a:spLocks noGrp="1"/>
          </p:cNvSpPr>
          <p:nvPr>
            <p:ph idx="1"/>
          </p:nvPr>
        </p:nvSpPr>
        <p:spPr>
          <a:xfrm>
            <a:off x="1120000" y="1825625"/>
            <a:ext cx="10677645" cy="4351338"/>
          </a:xfrm>
        </p:spPr>
        <p:txBody>
          <a:bodyPr>
            <a:normAutofit/>
          </a:bodyPr>
          <a:lstStyle/>
          <a:p>
            <a:r>
              <a:rPr lang="en-US" sz="3200" dirty="0"/>
              <a:t>If Safety I = </a:t>
            </a:r>
            <a:r>
              <a:rPr lang="en-US" sz="3200" dirty="0" err="1"/>
              <a:t>Accimaps</a:t>
            </a:r>
            <a:r>
              <a:rPr lang="en-US" sz="3200" dirty="0"/>
              <a:t> (hazard analysis) </a:t>
            </a:r>
            <a:br>
              <a:rPr lang="en-US" sz="3200" dirty="0"/>
            </a:br>
            <a:r>
              <a:rPr lang="en-US" sz="3200" dirty="0"/>
              <a:t>“What went wrong?”</a:t>
            </a:r>
          </a:p>
          <a:p>
            <a:pPr marL="0" indent="0">
              <a:buNone/>
            </a:pPr>
            <a:r>
              <a:rPr lang="en-US" sz="3200" dirty="0"/>
              <a:t>then</a:t>
            </a:r>
          </a:p>
          <a:p>
            <a:r>
              <a:rPr lang="en-US" sz="3200" dirty="0"/>
              <a:t>Safety II = </a:t>
            </a:r>
            <a:r>
              <a:rPr lang="en-US" sz="3200" dirty="0" err="1"/>
              <a:t>Preventimaps</a:t>
            </a:r>
            <a:r>
              <a:rPr lang="en-US" sz="3200" dirty="0"/>
              <a:t> (mitigation analysis) </a:t>
            </a:r>
            <a:br>
              <a:rPr lang="en-US" sz="3200" dirty="0"/>
            </a:br>
            <a:r>
              <a:rPr lang="en-US" sz="3200" dirty="0"/>
              <a:t>“What went right?”</a:t>
            </a:r>
          </a:p>
        </p:txBody>
      </p:sp>
    </p:spTree>
    <p:extLst>
      <p:ext uri="{BB962C8B-B14F-4D97-AF65-F5344CB8AC3E}">
        <p14:creationId xmlns:p14="http://schemas.microsoft.com/office/powerpoint/2010/main" val="2549673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9BC7FD3-356B-4D51-A3A4-A088BB67AFF0}"/>
              </a:ext>
            </a:extLst>
          </p:cNvPr>
          <p:cNvSpPr/>
          <p:nvPr/>
        </p:nvSpPr>
        <p:spPr>
          <a:xfrm>
            <a:off x="-79963" y="-190500"/>
            <a:ext cx="12317186" cy="704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8" name="7-  Government">
            <a:extLst>
              <a:ext uri="{FF2B5EF4-FFF2-40B4-BE49-F238E27FC236}">
                <a16:creationId xmlns:a16="http://schemas.microsoft.com/office/drawing/2014/main" id="{D0EC7F1A-795F-4A3D-8D0C-3D7D5A575FFB}"/>
              </a:ext>
            </a:extLst>
          </p:cNvPr>
          <p:cNvGrpSpPr/>
          <p:nvPr/>
        </p:nvGrpSpPr>
        <p:grpSpPr>
          <a:xfrm>
            <a:off x="1738700" y="987687"/>
            <a:ext cx="5046460" cy="742910"/>
            <a:chOff x="1738700" y="987687"/>
            <a:chExt cx="5046460" cy="742910"/>
          </a:xfrm>
        </p:grpSpPr>
        <p:sp>
          <p:nvSpPr>
            <p:cNvPr id="2" name="Rectangle: Rounded Corners 1">
              <a:extLst>
                <a:ext uri="{FF2B5EF4-FFF2-40B4-BE49-F238E27FC236}">
                  <a16:creationId xmlns:a16="http://schemas.microsoft.com/office/drawing/2014/main" id="{93FC7715-7746-4E6B-A032-92744D4EA73C}"/>
                </a:ext>
              </a:extLst>
            </p:cNvPr>
            <p:cNvSpPr/>
            <p:nvPr/>
          </p:nvSpPr>
          <p:spPr>
            <a:xfrm>
              <a:off x="1738700" y="989933"/>
              <a:ext cx="2127790" cy="74066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a:t>
              </a:r>
            </a:p>
          </p:txBody>
        </p:sp>
        <p:sp>
          <p:nvSpPr>
            <p:cNvPr id="3" name="Rectangle 2">
              <a:extLst>
                <a:ext uri="{FF2B5EF4-FFF2-40B4-BE49-F238E27FC236}">
                  <a16:creationId xmlns:a16="http://schemas.microsoft.com/office/drawing/2014/main" id="{FE837283-BBF6-45C2-8496-DAE7212B2026}"/>
                </a:ext>
              </a:extLst>
            </p:cNvPr>
            <p:cNvSpPr/>
            <p:nvPr/>
          </p:nvSpPr>
          <p:spPr>
            <a:xfrm>
              <a:off x="4060800" y="987687"/>
              <a:ext cx="1022400" cy="741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Government Policy &amp; Budgeting</a:t>
              </a:r>
            </a:p>
          </p:txBody>
        </p:sp>
        <p:sp>
          <p:nvSpPr>
            <p:cNvPr id="9" name="Rectangle: Rounded Corners 8">
              <a:extLst>
                <a:ext uri="{FF2B5EF4-FFF2-40B4-BE49-F238E27FC236}">
                  <a16:creationId xmlns:a16="http://schemas.microsoft.com/office/drawing/2014/main" id="{9682AB40-BD1C-42C4-8D64-AE70907B8250}"/>
                </a:ext>
              </a:extLst>
            </p:cNvPr>
            <p:cNvSpPr/>
            <p:nvPr/>
          </p:nvSpPr>
          <p:spPr>
            <a:xfrm>
              <a:off x="5372100" y="1144626"/>
              <a:ext cx="1413060" cy="48387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Title IX Legislation</a:t>
              </a:r>
            </a:p>
          </p:txBody>
        </p:sp>
      </p:grpSp>
      <p:grpSp>
        <p:nvGrpSpPr>
          <p:cNvPr id="3180" name="6 - Regulations &amp; Associations">
            <a:extLst>
              <a:ext uri="{FF2B5EF4-FFF2-40B4-BE49-F238E27FC236}">
                <a16:creationId xmlns:a16="http://schemas.microsoft.com/office/drawing/2014/main" id="{15F7C907-A4BD-4D2F-8290-56B754F2425C}"/>
              </a:ext>
            </a:extLst>
          </p:cNvPr>
          <p:cNvGrpSpPr/>
          <p:nvPr/>
        </p:nvGrpSpPr>
        <p:grpSpPr>
          <a:xfrm>
            <a:off x="1745810" y="1804110"/>
            <a:ext cx="6530145" cy="748786"/>
            <a:chOff x="1745810" y="1804110"/>
            <a:chExt cx="6530145" cy="748786"/>
          </a:xfrm>
        </p:grpSpPr>
        <p:sp>
          <p:nvSpPr>
            <p:cNvPr id="4" name="Rectangle: Rounded Corners 3">
              <a:extLst>
                <a:ext uri="{FF2B5EF4-FFF2-40B4-BE49-F238E27FC236}">
                  <a16:creationId xmlns:a16="http://schemas.microsoft.com/office/drawing/2014/main" id="{551C7425-3DAC-4F5B-A4EF-F4D826F73FCC}"/>
                </a:ext>
              </a:extLst>
            </p:cNvPr>
            <p:cNvSpPr/>
            <p:nvPr/>
          </p:nvSpPr>
          <p:spPr>
            <a:xfrm>
              <a:off x="1745810" y="1812232"/>
              <a:ext cx="2127790" cy="74066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Regulations &amp; Associations</a:t>
              </a:r>
            </a:p>
          </p:txBody>
        </p:sp>
        <p:sp>
          <p:nvSpPr>
            <p:cNvPr id="10" name="Rectangle 9">
              <a:extLst>
                <a:ext uri="{FF2B5EF4-FFF2-40B4-BE49-F238E27FC236}">
                  <a16:creationId xmlns:a16="http://schemas.microsoft.com/office/drawing/2014/main" id="{D218BEFF-30D9-49E7-AB67-AD6BC7E71BD3}"/>
                </a:ext>
              </a:extLst>
            </p:cNvPr>
            <p:cNvSpPr/>
            <p:nvPr/>
          </p:nvSpPr>
          <p:spPr>
            <a:xfrm>
              <a:off x="4054800" y="1804110"/>
              <a:ext cx="1022400" cy="741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Regulatory Bodies &amp; Associations</a:t>
              </a:r>
            </a:p>
          </p:txBody>
        </p:sp>
        <p:sp>
          <p:nvSpPr>
            <p:cNvPr id="18" name="Rectangle: Rounded Corners 17">
              <a:extLst>
                <a:ext uri="{FF2B5EF4-FFF2-40B4-BE49-F238E27FC236}">
                  <a16:creationId xmlns:a16="http://schemas.microsoft.com/office/drawing/2014/main" id="{FB60C63F-1B95-4222-B164-4F09138CEFC6}"/>
                </a:ext>
              </a:extLst>
            </p:cNvPr>
            <p:cNvSpPr/>
            <p:nvPr/>
          </p:nvSpPr>
          <p:spPr>
            <a:xfrm>
              <a:off x="6994525" y="1916825"/>
              <a:ext cx="1281430" cy="56006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Department of Education Auditing System</a:t>
              </a:r>
            </a:p>
          </p:txBody>
        </p:sp>
      </p:grpSp>
      <p:grpSp>
        <p:nvGrpSpPr>
          <p:cNvPr id="3171" name="5 - Company">
            <a:extLst>
              <a:ext uri="{FF2B5EF4-FFF2-40B4-BE49-F238E27FC236}">
                <a16:creationId xmlns:a16="http://schemas.microsoft.com/office/drawing/2014/main" id="{7C3F52F7-1B87-44F9-96E8-6F577F34E39C}"/>
              </a:ext>
            </a:extLst>
          </p:cNvPr>
          <p:cNvGrpSpPr/>
          <p:nvPr/>
        </p:nvGrpSpPr>
        <p:grpSpPr>
          <a:xfrm>
            <a:off x="1739660" y="2614506"/>
            <a:ext cx="6887450" cy="741600"/>
            <a:chOff x="1739660" y="2614506"/>
            <a:chExt cx="6887450" cy="741600"/>
          </a:xfrm>
        </p:grpSpPr>
        <p:sp>
          <p:nvSpPr>
            <p:cNvPr id="5" name="Rectangle: Rounded Corners 4">
              <a:extLst>
                <a:ext uri="{FF2B5EF4-FFF2-40B4-BE49-F238E27FC236}">
                  <a16:creationId xmlns:a16="http://schemas.microsoft.com/office/drawing/2014/main" id="{6C67222E-D3DB-4265-A23D-B65E6431A05E}"/>
                </a:ext>
              </a:extLst>
            </p:cNvPr>
            <p:cNvSpPr/>
            <p:nvPr/>
          </p:nvSpPr>
          <p:spPr>
            <a:xfrm>
              <a:off x="1739660" y="2614974"/>
              <a:ext cx="2127790" cy="74066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Company</a:t>
              </a:r>
            </a:p>
          </p:txBody>
        </p:sp>
        <p:sp>
          <p:nvSpPr>
            <p:cNvPr id="11" name="Rectangle 10">
              <a:extLst>
                <a:ext uri="{FF2B5EF4-FFF2-40B4-BE49-F238E27FC236}">
                  <a16:creationId xmlns:a16="http://schemas.microsoft.com/office/drawing/2014/main" id="{652C52E4-9A2C-4BAD-9079-52F67887F493}"/>
                </a:ext>
              </a:extLst>
            </p:cNvPr>
            <p:cNvSpPr/>
            <p:nvPr/>
          </p:nvSpPr>
          <p:spPr>
            <a:xfrm>
              <a:off x="4054800" y="2614506"/>
              <a:ext cx="1022400" cy="741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Company Culture &amp; Management</a:t>
              </a:r>
            </a:p>
          </p:txBody>
        </p:sp>
        <p:sp>
          <p:nvSpPr>
            <p:cNvPr id="21" name="Rectangle: Rounded Corners 20">
              <a:extLst>
                <a:ext uri="{FF2B5EF4-FFF2-40B4-BE49-F238E27FC236}">
                  <a16:creationId xmlns:a16="http://schemas.microsoft.com/office/drawing/2014/main" id="{4A81763A-8987-4410-A05A-4ACF12EE2A3B}"/>
                </a:ext>
              </a:extLst>
            </p:cNvPr>
            <p:cNvSpPr/>
            <p:nvPr/>
          </p:nvSpPr>
          <p:spPr>
            <a:xfrm>
              <a:off x="6375150" y="2809161"/>
              <a:ext cx="8077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Policies &amp; Procedures</a:t>
              </a:r>
            </a:p>
          </p:txBody>
        </p:sp>
        <p:sp>
          <p:nvSpPr>
            <p:cNvPr id="22" name="Rectangle: Rounded Corners 21">
              <a:extLst>
                <a:ext uri="{FF2B5EF4-FFF2-40B4-BE49-F238E27FC236}">
                  <a16:creationId xmlns:a16="http://schemas.microsoft.com/office/drawing/2014/main" id="{FE5EF5F3-F95D-4FDB-8B2B-23C66061A07A}"/>
                </a:ext>
              </a:extLst>
            </p:cNvPr>
            <p:cNvSpPr/>
            <p:nvPr/>
          </p:nvSpPr>
          <p:spPr>
            <a:xfrm>
              <a:off x="7348090" y="2803201"/>
              <a:ext cx="1279020" cy="48387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Campus Education Programs</a:t>
              </a:r>
            </a:p>
          </p:txBody>
        </p:sp>
      </p:grpSp>
      <p:grpSp>
        <p:nvGrpSpPr>
          <p:cNvPr id="3160" name="4 - Supervision &amp; Management">
            <a:extLst>
              <a:ext uri="{FF2B5EF4-FFF2-40B4-BE49-F238E27FC236}">
                <a16:creationId xmlns:a16="http://schemas.microsoft.com/office/drawing/2014/main" id="{3618D6A4-D0E6-4077-A6B7-7D94504F571F}"/>
              </a:ext>
            </a:extLst>
          </p:cNvPr>
          <p:cNvGrpSpPr/>
          <p:nvPr/>
        </p:nvGrpSpPr>
        <p:grpSpPr>
          <a:xfrm>
            <a:off x="1758090" y="3441729"/>
            <a:ext cx="7251230" cy="816488"/>
            <a:chOff x="1758090" y="3441729"/>
            <a:chExt cx="7251230" cy="816488"/>
          </a:xfrm>
        </p:grpSpPr>
        <p:sp>
          <p:nvSpPr>
            <p:cNvPr id="6" name="Rectangle: Rounded Corners 5">
              <a:extLst>
                <a:ext uri="{FF2B5EF4-FFF2-40B4-BE49-F238E27FC236}">
                  <a16:creationId xmlns:a16="http://schemas.microsoft.com/office/drawing/2014/main" id="{A43B2648-18D8-443D-B8C8-8115AC38A5A0}"/>
                </a:ext>
              </a:extLst>
            </p:cNvPr>
            <p:cNvSpPr/>
            <p:nvPr/>
          </p:nvSpPr>
          <p:spPr>
            <a:xfrm>
              <a:off x="1758090" y="3441729"/>
              <a:ext cx="2127790" cy="7406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Supervision &amp; Management</a:t>
              </a:r>
            </a:p>
          </p:txBody>
        </p:sp>
        <p:sp>
          <p:nvSpPr>
            <p:cNvPr id="12" name="Rectangle 11">
              <a:extLst>
                <a:ext uri="{FF2B5EF4-FFF2-40B4-BE49-F238E27FC236}">
                  <a16:creationId xmlns:a16="http://schemas.microsoft.com/office/drawing/2014/main" id="{16C2253C-D4CD-49B5-A9F8-190F16CCE9D6}"/>
                </a:ext>
              </a:extLst>
            </p:cNvPr>
            <p:cNvSpPr/>
            <p:nvPr/>
          </p:nvSpPr>
          <p:spPr>
            <a:xfrm>
              <a:off x="4054800" y="3449246"/>
              <a:ext cx="1022400" cy="74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Technical &amp; Operational Management</a:t>
              </a:r>
            </a:p>
          </p:txBody>
        </p:sp>
        <p:sp>
          <p:nvSpPr>
            <p:cNvPr id="25" name="Rectangle: Rounded Corners 24">
              <a:extLst>
                <a:ext uri="{FF2B5EF4-FFF2-40B4-BE49-F238E27FC236}">
                  <a16:creationId xmlns:a16="http://schemas.microsoft.com/office/drawing/2014/main" id="{8027C227-9E6A-4229-9AA7-BF15EFF6739C}"/>
                </a:ext>
              </a:extLst>
            </p:cNvPr>
            <p:cNvSpPr/>
            <p:nvPr/>
          </p:nvSpPr>
          <p:spPr>
            <a:xfrm>
              <a:off x="7669529" y="3479909"/>
              <a:ext cx="1339791" cy="77830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Instructors taught how to manage inappropriate sexual remarks/contact</a:t>
              </a:r>
            </a:p>
          </p:txBody>
        </p:sp>
      </p:grpSp>
      <p:grpSp>
        <p:nvGrpSpPr>
          <p:cNvPr id="3146" name="3 - Participants &amp; Staff">
            <a:extLst>
              <a:ext uri="{FF2B5EF4-FFF2-40B4-BE49-F238E27FC236}">
                <a16:creationId xmlns:a16="http://schemas.microsoft.com/office/drawing/2014/main" id="{1275F1F3-7669-4793-9B84-820F9B120003}"/>
              </a:ext>
            </a:extLst>
          </p:cNvPr>
          <p:cNvGrpSpPr/>
          <p:nvPr/>
        </p:nvGrpSpPr>
        <p:grpSpPr>
          <a:xfrm>
            <a:off x="1745810" y="4252605"/>
            <a:ext cx="5368991" cy="833228"/>
            <a:chOff x="1745810" y="4252605"/>
            <a:chExt cx="5368991" cy="833228"/>
          </a:xfrm>
        </p:grpSpPr>
        <p:sp>
          <p:nvSpPr>
            <p:cNvPr id="7" name="Rectangle: Rounded Corners 6">
              <a:extLst>
                <a:ext uri="{FF2B5EF4-FFF2-40B4-BE49-F238E27FC236}">
                  <a16:creationId xmlns:a16="http://schemas.microsoft.com/office/drawing/2014/main" id="{A3838746-29B9-48EE-A4FB-A0B875424275}"/>
                </a:ext>
              </a:extLst>
            </p:cNvPr>
            <p:cNvSpPr/>
            <p:nvPr/>
          </p:nvSpPr>
          <p:spPr>
            <a:xfrm>
              <a:off x="1745810" y="4252605"/>
              <a:ext cx="2127790" cy="74066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Participants &amp; Staff</a:t>
              </a:r>
            </a:p>
          </p:txBody>
        </p:sp>
        <p:sp>
          <p:nvSpPr>
            <p:cNvPr id="13" name="Rectangle 12">
              <a:extLst>
                <a:ext uri="{FF2B5EF4-FFF2-40B4-BE49-F238E27FC236}">
                  <a16:creationId xmlns:a16="http://schemas.microsoft.com/office/drawing/2014/main" id="{CD1C820B-D15A-4873-AF31-0FA3A75A20DC}"/>
                </a:ext>
              </a:extLst>
            </p:cNvPr>
            <p:cNvSpPr/>
            <p:nvPr/>
          </p:nvSpPr>
          <p:spPr>
            <a:xfrm>
              <a:off x="4074190" y="4258779"/>
              <a:ext cx="1022400" cy="741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Physical Process &amp; Activity</a:t>
              </a:r>
            </a:p>
          </p:txBody>
        </p:sp>
        <p:sp>
          <p:nvSpPr>
            <p:cNvPr id="27" name="Rectangle: Rounded Corners 26">
              <a:extLst>
                <a:ext uri="{FF2B5EF4-FFF2-40B4-BE49-F238E27FC236}">
                  <a16:creationId xmlns:a16="http://schemas.microsoft.com/office/drawing/2014/main" id="{7CD1DC04-63BF-4740-B924-B1BB264C722D}"/>
                </a:ext>
              </a:extLst>
            </p:cNvPr>
            <p:cNvSpPr/>
            <p:nvPr/>
          </p:nvSpPr>
          <p:spPr>
            <a:xfrm>
              <a:off x="5834584" y="4387643"/>
              <a:ext cx="1280217" cy="69819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a:t>Participants taught active intervention strategies</a:t>
              </a:r>
            </a:p>
          </p:txBody>
        </p:sp>
      </p:grpSp>
      <p:grpSp>
        <p:nvGrpSpPr>
          <p:cNvPr id="3098" name="2 - Work/Activity">
            <a:extLst>
              <a:ext uri="{FF2B5EF4-FFF2-40B4-BE49-F238E27FC236}">
                <a16:creationId xmlns:a16="http://schemas.microsoft.com/office/drawing/2014/main" id="{FAA88479-A234-4B1D-8F92-8FC65CD16F17}"/>
              </a:ext>
            </a:extLst>
          </p:cNvPr>
          <p:cNvGrpSpPr/>
          <p:nvPr/>
        </p:nvGrpSpPr>
        <p:grpSpPr>
          <a:xfrm>
            <a:off x="1745810" y="5079291"/>
            <a:ext cx="3331390" cy="742470"/>
            <a:chOff x="1745810" y="5079291"/>
            <a:chExt cx="3331390" cy="742470"/>
          </a:xfrm>
        </p:grpSpPr>
        <p:sp>
          <p:nvSpPr>
            <p:cNvPr id="8" name="Rectangle: Rounded Corners 7">
              <a:extLst>
                <a:ext uri="{FF2B5EF4-FFF2-40B4-BE49-F238E27FC236}">
                  <a16:creationId xmlns:a16="http://schemas.microsoft.com/office/drawing/2014/main" id="{FFC6DA9F-2024-4DDA-85EB-E47F5B60D2A2}"/>
                </a:ext>
              </a:extLst>
            </p:cNvPr>
            <p:cNvSpPr/>
            <p:nvPr/>
          </p:nvSpPr>
          <p:spPr>
            <a:xfrm>
              <a:off x="1745810" y="5079291"/>
              <a:ext cx="2127790" cy="74066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Work/Activity</a:t>
              </a:r>
            </a:p>
          </p:txBody>
        </p:sp>
        <p:sp>
          <p:nvSpPr>
            <p:cNvPr id="14" name="Rectangle 13">
              <a:extLst>
                <a:ext uri="{FF2B5EF4-FFF2-40B4-BE49-F238E27FC236}">
                  <a16:creationId xmlns:a16="http://schemas.microsoft.com/office/drawing/2014/main" id="{67DD8F1B-F818-43AE-A859-EA6B8A8A1197}"/>
                </a:ext>
              </a:extLst>
            </p:cNvPr>
            <p:cNvSpPr/>
            <p:nvPr/>
          </p:nvSpPr>
          <p:spPr>
            <a:xfrm>
              <a:off x="4054800" y="5080161"/>
              <a:ext cx="1022400" cy="741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Equipment &amp; Environment</a:t>
              </a:r>
            </a:p>
          </p:txBody>
        </p:sp>
      </p:grpSp>
      <p:cxnSp>
        <p:nvCxnSpPr>
          <p:cNvPr id="38" name="Straight Arrow Connector 37">
            <a:extLst>
              <a:ext uri="{FF2B5EF4-FFF2-40B4-BE49-F238E27FC236}">
                <a16:creationId xmlns:a16="http://schemas.microsoft.com/office/drawing/2014/main" id="{02DA1943-78F3-4E75-AF37-4C05955073C0}"/>
              </a:ext>
            </a:extLst>
          </p:cNvPr>
          <p:cNvCxnSpPr>
            <a:cxnSpLocks/>
            <a:stCxn id="9" idx="2"/>
          </p:cNvCxnSpPr>
          <p:nvPr/>
        </p:nvCxnSpPr>
        <p:spPr>
          <a:xfrm>
            <a:off x="6078630" y="1628496"/>
            <a:ext cx="1339440" cy="2285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E3ABAD-33EE-41A8-9FB9-BCB18AB139E8}"/>
              </a:ext>
            </a:extLst>
          </p:cNvPr>
          <p:cNvCxnSpPr>
            <a:cxnSpLocks/>
            <a:stCxn id="21" idx="2"/>
            <a:endCxn id="27" idx="0"/>
          </p:cNvCxnSpPr>
          <p:nvPr/>
        </p:nvCxnSpPr>
        <p:spPr>
          <a:xfrm flipH="1">
            <a:off x="6474693" y="3293031"/>
            <a:ext cx="304317" cy="10946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DE477AA-67CC-43AA-940A-2731F63E889D}"/>
              </a:ext>
            </a:extLst>
          </p:cNvPr>
          <p:cNvCxnSpPr>
            <a:cxnSpLocks/>
            <a:stCxn id="22" idx="2"/>
            <a:endCxn id="25" idx="0"/>
          </p:cNvCxnSpPr>
          <p:nvPr/>
        </p:nvCxnSpPr>
        <p:spPr>
          <a:xfrm>
            <a:off x="7987600" y="3287071"/>
            <a:ext cx="351825" cy="1928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00" name="Supervision &amp; Management Arrows">
            <a:extLst>
              <a:ext uri="{FF2B5EF4-FFF2-40B4-BE49-F238E27FC236}">
                <a16:creationId xmlns:a16="http://schemas.microsoft.com/office/drawing/2014/main" id="{51E58FDD-F950-40A5-83F9-EC754AB45B86}"/>
              </a:ext>
            </a:extLst>
          </p:cNvPr>
          <p:cNvGrpSpPr/>
          <p:nvPr/>
        </p:nvGrpSpPr>
        <p:grpSpPr>
          <a:xfrm>
            <a:off x="4038920" y="3872681"/>
            <a:ext cx="5931985" cy="369135"/>
            <a:chOff x="4038920" y="3872681"/>
            <a:chExt cx="5931985" cy="369135"/>
          </a:xfrm>
        </p:grpSpPr>
        <p:cxnSp>
          <p:nvCxnSpPr>
            <p:cNvPr id="115" name="Straight Connector 114" hidden="1">
              <a:extLst>
                <a:ext uri="{FF2B5EF4-FFF2-40B4-BE49-F238E27FC236}">
                  <a16:creationId xmlns:a16="http://schemas.microsoft.com/office/drawing/2014/main" id="{3D947C48-4350-4DEB-A8FA-7722B3D33708}"/>
                </a:ext>
              </a:extLst>
            </p:cNvPr>
            <p:cNvCxnSpPr/>
            <p:nvPr/>
          </p:nvCxnSpPr>
          <p:spPr>
            <a:xfrm>
              <a:off x="4038920" y="424181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Arrow Connector 118" hidden="1">
              <a:extLst>
                <a:ext uri="{FF2B5EF4-FFF2-40B4-BE49-F238E27FC236}">
                  <a16:creationId xmlns:a16="http://schemas.microsoft.com/office/drawing/2014/main" id="{9F3A4837-F1EB-40D9-9CB9-2F4CD2CD5ED1}"/>
                </a:ext>
              </a:extLst>
            </p:cNvPr>
            <p:cNvCxnSpPr>
              <a:cxnSpLocks/>
            </p:cNvCxnSpPr>
            <p:nvPr/>
          </p:nvCxnSpPr>
          <p:spPr>
            <a:xfrm>
              <a:off x="6423660" y="3872681"/>
              <a:ext cx="18669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5" name="Straight Arrow Connector 324">
            <a:extLst>
              <a:ext uri="{FF2B5EF4-FFF2-40B4-BE49-F238E27FC236}">
                <a16:creationId xmlns:a16="http://schemas.microsoft.com/office/drawing/2014/main" id="{530555CD-BD87-4354-B103-64FE88DBC333}"/>
              </a:ext>
            </a:extLst>
          </p:cNvPr>
          <p:cNvCxnSpPr>
            <a:cxnSpLocks/>
          </p:cNvCxnSpPr>
          <p:nvPr/>
        </p:nvCxnSpPr>
        <p:spPr>
          <a:xfrm flipH="1">
            <a:off x="6785160" y="2475590"/>
            <a:ext cx="632910" cy="3188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59CD802D-B851-4A4E-9464-EB760A2BB20E}"/>
              </a:ext>
            </a:extLst>
          </p:cNvPr>
          <p:cNvCxnSpPr>
            <a:cxnSpLocks/>
          </p:cNvCxnSpPr>
          <p:nvPr/>
        </p:nvCxnSpPr>
        <p:spPr>
          <a:xfrm>
            <a:off x="7418070" y="2475590"/>
            <a:ext cx="333880" cy="3335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210" name="Horizontal Lines">
            <a:extLst>
              <a:ext uri="{FF2B5EF4-FFF2-40B4-BE49-F238E27FC236}">
                <a16:creationId xmlns:a16="http://schemas.microsoft.com/office/drawing/2014/main" id="{04C23B6F-68A2-43A4-AD79-D5BEBEDD29EB}"/>
              </a:ext>
            </a:extLst>
          </p:cNvPr>
          <p:cNvGrpSpPr/>
          <p:nvPr/>
        </p:nvGrpSpPr>
        <p:grpSpPr>
          <a:xfrm>
            <a:off x="3990785" y="940681"/>
            <a:ext cx="5985190" cy="4929632"/>
            <a:chOff x="4008440" y="927516"/>
            <a:chExt cx="5985190" cy="4929632"/>
          </a:xfrm>
        </p:grpSpPr>
        <p:cxnSp>
          <p:nvCxnSpPr>
            <p:cNvPr id="111" name="Straight Connector 110">
              <a:extLst>
                <a:ext uri="{FF2B5EF4-FFF2-40B4-BE49-F238E27FC236}">
                  <a16:creationId xmlns:a16="http://schemas.microsoft.com/office/drawing/2014/main" id="{5CB4D39A-8164-40DD-98C9-5F570C8F9B44}"/>
                </a:ext>
              </a:extLst>
            </p:cNvPr>
            <p:cNvCxnSpPr/>
            <p:nvPr/>
          </p:nvCxnSpPr>
          <p:spPr>
            <a:xfrm>
              <a:off x="4061645" y="176149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F83E3D5-51B0-4113-9563-1B355F22F8E1}"/>
                </a:ext>
              </a:extLst>
            </p:cNvPr>
            <p:cNvCxnSpPr/>
            <p:nvPr/>
          </p:nvCxnSpPr>
          <p:spPr>
            <a:xfrm>
              <a:off x="4061645" y="2568925"/>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0292409-40CB-42CC-9F48-49C82CA2A8BE}"/>
                </a:ext>
              </a:extLst>
            </p:cNvPr>
            <p:cNvCxnSpPr/>
            <p:nvPr/>
          </p:nvCxnSpPr>
          <p:spPr>
            <a:xfrm>
              <a:off x="4038921" y="3406989"/>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AD5473-E4FC-4684-81F7-2288129538E8}"/>
                </a:ext>
              </a:extLst>
            </p:cNvPr>
            <p:cNvCxnSpPr/>
            <p:nvPr/>
          </p:nvCxnSpPr>
          <p:spPr>
            <a:xfrm>
              <a:off x="4038920" y="5046967"/>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84555B6-D2E7-4809-A32D-4D6F33FD8587}"/>
                </a:ext>
              </a:extLst>
            </p:cNvPr>
            <p:cNvCxnSpPr/>
            <p:nvPr/>
          </p:nvCxnSpPr>
          <p:spPr>
            <a:xfrm>
              <a:off x="4008440" y="5857148"/>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F25438F-723A-4FA7-80C8-06B38E5AFD1E}"/>
                </a:ext>
              </a:extLst>
            </p:cNvPr>
            <p:cNvCxnSpPr/>
            <p:nvPr/>
          </p:nvCxnSpPr>
          <p:spPr>
            <a:xfrm>
              <a:off x="4061645" y="927516"/>
              <a:ext cx="5931985" cy="0"/>
            </a:xfrm>
            <a:prstGeom prst="line">
              <a:avLst/>
            </a:prstGeom>
            <a:ln w="15875" cmpd="sng">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212" name="Straight Connector 3211">
            <a:extLst>
              <a:ext uri="{FF2B5EF4-FFF2-40B4-BE49-F238E27FC236}">
                <a16:creationId xmlns:a16="http://schemas.microsoft.com/office/drawing/2014/main" id="{C2958B13-9C29-474B-8BEF-D6FB694252D2}"/>
              </a:ext>
            </a:extLst>
          </p:cNvPr>
          <p:cNvCxnSpPr>
            <a:cxnSpLocks/>
          </p:cNvCxnSpPr>
          <p:nvPr/>
        </p:nvCxnSpPr>
        <p:spPr>
          <a:xfrm>
            <a:off x="3990785" y="4252994"/>
            <a:ext cx="5962465" cy="0"/>
          </a:xfrm>
          <a:prstGeom prst="line">
            <a:avLst/>
          </a:prstGeom>
          <a:ln w="15875">
            <a:solidFill>
              <a:srgbClr val="7030A0">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9D73127-8366-486F-ADFC-1CB979CBE544}"/>
              </a:ext>
            </a:extLst>
          </p:cNvPr>
          <p:cNvSpPr txBox="1"/>
          <p:nvPr/>
        </p:nvSpPr>
        <p:spPr>
          <a:xfrm>
            <a:off x="1758090" y="6368143"/>
            <a:ext cx="5279524" cy="276999"/>
          </a:xfrm>
          <a:prstGeom prst="rect">
            <a:avLst/>
          </a:prstGeom>
          <a:noFill/>
        </p:spPr>
        <p:txBody>
          <a:bodyPr wrap="square" rtlCol="0">
            <a:spAutoFit/>
          </a:bodyPr>
          <a:lstStyle/>
          <a:p>
            <a:r>
              <a:rPr lang="en-US" sz="1200" dirty="0"/>
              <a:t>Cornelissen &amp; Trotter, 2012, </a:t>
            </a:r>
            <a:r>
              <a:rPr lang="en-US" sz="1200" i="1" dirty="0"/>
              <a:t>Safety Science</a:t>
            </a:r>
          </a:p>
        </p:txBody>
      </p:sp>
      <p:sp>
        <p:nvSpPr>
          <p:cNvPr id="19" name="TextBox 18">
            <a:extLst>
              <a:ext uri="{FF2B5EF4-FFF2-40B4-BE49-F238E27FC236}">
                <a16:creationId xmlns:a16="http://schemas.microsoft.com/office/drawing/2014/main" id="{FED45A2B-07B0-40BF-8F58-9A556CC7CF46}"/>
              </a:ext>
            </a:extLst>
          </p:cNvPr>
          <p:cNvSpPr txBox="1"/>
          <p:nvPr/>
        </p:nvSpPr>
        <p:spPr>
          <a:xfrm>
            <a:off x="3913026" y="148475"/>
            <a:ext cx="5670647" cy="523220"/>
          </a:xfrm>
          <a:prstGeom prst="rect">
            <a:avLst/>
          </a:prstGeom>
          <a:noFill/>
        </p:spPr>
        <p:txBody>
          <a:bodyPr wrap="square" rtlCol="0">
            <a:spAutoFit/>
          </a:bodyPr>
          <a:lstStyle/>
          <a:p>
            <a:r>
              <a:rPr lang="en-US" sz="2800" b="1" dirty="0">
                <a:solidFill>
                  <a:schemeClr val="bg1"/>
                </a:solidFill>
              </a:rPr>
              <a:t>Title IX Implementation on Campus</a:t>
            </a:r>
          </a:p>
        </p:txBody>
      </p:sp>
      <p:cxnSp>
        <p:nvCxnSpPr>
          <p:cNvPr id="51" name="Straight Arrow Connector 50">
            <a:extLst>
              <a:ext uri="{FF2B5EF4-FFF2-40B4-BE49-F238E27FC236}">
                <a16:creationId xmlns:a16="http://schemas.microsoft.com/office/drawing/2014/main" id="{FCC27405-6561-4B61-96C3-5A624D4D7C2E}"/>
              </a:ext>
            </a:extLst>
          </p:cNvPr>
          <p:cNvCxnSpPr>
            <a:cxnSpLocks/>
          </p:cNvCxnSpPr>
          <p:nvPr/>
        </p:nvCxnSpPr>
        <p:spPr>
          <a:xfrm flipH="1">
            <a:off x="6725599" y="3287071"/>
            <a:ext cx="1026351" cy="10946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16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1F17-68D0-44F0-9B0E-57CC7B9C8331}"/>
              </a:ext>
            </a:extLst>
          </p:cNvPr>
          <p:cNvSpPr>
            <a:spLocks noGrp="1"/>
          </p:cNvSpPr>
          <p:nvPr>
            <p:ph type="title"/>
          </p:nvPr>
        </p:nvSpPr>
        <p:spPr>
          <a:xfrm>
            <a:off x="838200" y="365125"/>
            <a:ext cx="10515600" cy="1325563"/>
          </a:xfrm>
        </p:spPr>
        <p:txBody>
          <a:bodyPr>
            <a:normAutofit/>
          </a:bodyPr>
          <a:lstStyle/>
          <a:p>
            <a:r>
              <a:rPr lang="en-US" dirty="0">
                <a:solidFill>
                  <a:schemeClr val="tx1"/>
                </a:solidFill>
              </a:rPr>
              <a:t>Safety II and COVID-19</a:t>
            </a:r>
            <a:endParaRPr lang="en-US" baseline="30000" dirty="0">
              <a:solidFill>
                <a:schemeClr val="tx1"/>
              </a:solidFill>
            </a:endParaRPr>
          </a:p>
        </p:txBody>
      </p:sp>
      <p:sp>
        <p:nvSpPr>
          <p:cNvPr id="10" name="Content Placeholder 9">
            <a:extLst>
              <a:ext uri="{FF2B5EF4-FFF2-40B4-BE49-F238E27FC236}">
                <a16:creationId xmlns:a16="http://schemas.microsoft.com/office/drawing/2014/main" id="{8BC0DA07-4B86-490D-B10F-0EA49029FD39}"/>
              </a:ext>
            </a:extLst>
          </p:cNvPr>
          <p:cNvSpPr>
            <a:spLocks noGrp="1"/>
          </p:cNvSpPr>
          <p:nvPr>
            <p:ph idx="1"/>
          </p:nvPr>
        </p:nvSpPr>
        <p:spPr/>
        <p:txBody>
          <a:bodyPr/>
          <a:lstStyle/>
          <a:p>
            <a:r>
              <a:rPr lang="en-US" dirty="0"/>
              <a:t>Resiliency &amp; Protocol Change</a:t>
            </a:r>
          </a:p>
          <a:p>
            <a:pPr lvl="1"/>
            <a:r>
              <a:rPr lang="en-US" dirty="0"/>
              <a:t>Two patients on one Ventilator</a:t>
            </a:r>
          </a:p>
          <a:p>
            <a:pPr lvl="1"/>
            <a:r>
              <a:rPr lang="en-US" dirty="0"/>
              <a:t>Using CPAP machines (for sleep apnea) as Ventilators</a:t>
            </a:r>
          </a:p>
          <a:p>
            <a:pPr lvl="1"/>
            <a:r>
              <a:rPr lang="en-US" dirty="0"/>
              <a:t>Reusing PPE</a:t>
            </a:r>
          </a:p>
          <a:p>
            <a:pPr lvl="1"/>
            <a:r>
              <a:rPr lang="en-US" dirty="0"/>
              <a:t>Ski Goggles for PPE</a:t>
            </a:r>
          </a:p>
        </p:txBody>
      </p:sp>
    </p:spTree>
    <p:extLst>
      <p:ext uri="{BB962C8B-B14F-4D97-AF65-F5344CB8AC3E}">
        <p14:creationId xmlns:p14="http://schemas.microsoft.com/office/powerpoint/2010/main" val="233163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D0BC-80B6-4D89-AB61-BA8BB946340A}"/>
              </a:ext>
            </a:extLst>
          </p:cNvPr>
          <p:cNvSpPr>
            <a:spLocks noGrp="1"/>
          </p:cNvSpPr>
          <p:nvPr>
            <p:ph type="title"/>
          </p:nvPr>
        </p:nvSpPr>
        <p:spPr/>
        <p:txBody>
          <a:bodyPr/>
          <a:lstStyle/>
          <a:p>
            <a:r>
              <a:rPr lang="en-US" dirty="0"/>
              <a:t>COVID-19 Decision Premises</a:t>
            </a:r>
          </a:p>
        </p:txBody>
      </p:sp>
      <p:sp>
        <p:nvSpPr>
          <p:cNvPr id="3" name="Content Placeholder 2">
            <a:extLst>
              <a:ext uri="{FF2B5EF4-FFF2-40B4-BE49-F238E27FC236}">
                <a16:creationId xmlns:a16="http://schemas.microsoft.com/office/drawing/2014/main" id="{114A5056-05BB-4144-AC21-BCC5029A215D}"/>
              </a:ext>
            </a:extLst>
          </p:cNvPr>
          <p:cNvSpPr>
            <a:spLocks noGrp="1"/>
          </p:cNvSpPr>
          <p:nvPr>
            <p:ph idx="1"/>
          </p:nvPr>
        </p:nvSpPr>
        <p:spPr/>
        <p:txBody>
          <a:bodyPr/>
          <a:lstStyle/>
          <a:p>
            <a:pPr marL="514350" indent="-514350">
              <a:buFont typeface="+mj-lt"/>
              <a:buAutoNum type="arabicPeriod"/>
            </a:pPr>
            <a:r>
              <a:rPr lang="en-US" dirty="0"/>
              <a:t>Participant/Client Safety</a:t>
            </a:r>
          </a:p>
          <a:p>
            <a:pPr marL="514350" indent="-514350">
              <a:buFont typeface="+mj-lt"/>
              <a:buAutoNum type="arabicPeriod"/>
            </a:pPr>
            <a:r>
              <a:rPr lang="en-US" dirty="0"/>
              <a:t>Staff Safety</a:t>
            </a:r>
          </a:p>
          <a:p>
            <a:pPr marL="514350" indent="-514350">
              <a:buFont typeface="+mj-lt"/>
              <a:buAutoNum type="arabicPeriod"/>
            </a:pPr>
            <a:r>
              <a:rPr lang="en-US" dirty="0"/>
              <a:t>Organization Safety</a:t>
            </a:r>
          </a:p>
        </p:txBody>
      </p:sp>
    </p:spTree>
    <p:extLst>
      <p:ext uri="{BB962C8B-B14F-4D97-AF65-F5344CB8AC3E}">
        <p14:creationId xmlns:p14="http://schemas.microsoft.com/office/powerpoint/2010/main" val="2749311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5E60-0BF4-4639-A2A5-592C314238D4}"/>
              </a:ext>
            </a:extLst>
          </p:cNvPr>
          <p:cNvSpPr>
            <a:spLocks noGrp="1"/>
          </p:cNvSpPr>
          <p:nvPr>
            <p:ph type="title"/>
          </p:nvPr>
        </p:nvSpPr>
        <p:spPr>
          <a:xfrm>
            <a:off x="838200" y="365125"/>
            <a:ext cx="10515600" cy="1325563"/>
          </a:xfrm>
        </p:spPr>
        <p:txBody>
          <a:bodyPr/>
          <a:lstStyle/>
          <a:p>
            <a:r>
              <a:rPr lang="en-US"/>
              <a:t>Safety II Decision Tree</a:t>
            </a:r>
            <a:endParaRPr lang="en-US" dirty="0"/>
          </a:p>
        </p:txBody>
      </p:sp>
      <p:pic>
        <p:nvPicPr>
          <p:cNvPr id="9" name="Content Placeholder 8" descr="A picture containing screenshot&#10;&#10;Description automatically generated">
            <a:extLst>
              <a:ext uri="{FF2B5EF4-FFF2-40B4-BE49-F238E27FC236}">
                <a16:creationId xmlns:a16="http://schemas.microsoft.com/office/drawing/2014/main" id="{0D386736-069F-4B3B-B604-E0164B7E0DE0}"/>
              </a:ext>
            </a:extLst>
          </p:cNvPr>
          <p:cNvPicPr>
            <a:picLocks noGrp="1" noChangeAspect="1"/>
          </p:cNvPicPr>
          <p:nvPr>
            <p:ph idx="1"/>
          </p:nvPr>
        </p:nvPicPr>
        <p:blipFill>
          <a:blip r:embed="rId3"/>
          <a:stretch>
            <a:fillRect/>
          </a:stretch>
        </p:blipFill>
        <p:spPr>
          <a:xfrm>
            <a:off x="121816" y="2231625"/>
            <a:ext cx="11985915" cy="3087766"/>
          </a:xfrm>
        </p:spPr>
      </p:pic>
    </p:spTree>
    <p:extLst>
      <p:ext uri="{BB962C8B-B14F-4D97-AF65-F5344CB8AC3E}">
        <p14:creationId xmlns:p14="http://schemas.microsoft.com/office/powerpoint/2010/main" val="3232601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919-0B2D-4C54-8C78-7072AEF6A60A}"/>
              </a:ext>
            </a:extLst>
          </p:cNvPr>
          <p:cNvSpPr>
            <a:spLocks noGrp="1"/>
          </p:cNvSpPr>
          <p:nvPr>
            <p:ph type="title"/>
          </p:nvPr>
        </p:nvSpPr>
        <p:spPr>
          <a:xfrm>
            <a:off x="824477" y="1115786"/>
            <a:ext cx="3473851" cy="4626428"/>
          </a:xfrm>
          <a:effectLst/>
        </p:spPr>
        <p:txBody>
          <a:bodyPr anchor="ctr">
            <a:normAutofit/>
          </a:bodyPr>
          <a:lstStyle/>
          <a:p>
            <a:pPr algn="r"/>
            <a:r>
              <a:rPr lang="en-US" sz="4000" dirty="0">
                <a:solidFill>
                  <a:schemeClr val="tx1">
                    <a:lumMod val="95000"/>
                  </a:schemeClr>
                </a:solidFill>
              </a:rPr>
              <a:t>Implementing RASM</a:t>
            </a:r>
          </a:p>
        </p:txBody>
      </p:sp>
      <p:sp>
        <p:nvSpPr>
          <p:cNvPr id="3" name="Content Placeholder 2">
            <a:extLst>
              <a:ext uri="{FF2B5EF4-FFF2-40B4-BE49-F238E27FC236}">
                <a16:creationId xmlns:a16="http://schemas.microsoft.com/office/drawing/2014/main" id="{D71BDC13-A9A0-433A-A22D-37D20DDCC29F}"/>
              </a:ext>
            </a:extLst>
          </p:cNvPr>
          <p:cNvSpPr>
            <a:spLocks noGrp="1"/>
          </p:cNvSpPr>
          <p:nvPr>
            <p:ph idx="1"/>
          </p:nvPr>
        </p:nvSpPr>
        <p:spPr>
          <a:xfrm>
            <a:off x="4996542" y="1115786"/>
            <a:ext cx="6833039" cy="4817014"/>
          </a:xfrm>
        </p:spPr>
        <p:txBody>
          <a:bodyPr anchor="ctr">
            <a:normAutofit/>
          </a:bodyPr>
          <a:lstStyle/>
          <a:p>
            <a:r>
              <a:rPr lang="en-US" sz="4000" dirty="0">
                <a:solidFill>
                  <a:schemeClr val="tx1">
                    <a:lumMod val="95000"/>
                  </a:schemeClr>
                </a:solidFill>
              </a:rPr>
              <a:t>Reduce Probability</a:t>
            </a:r>
          </a:p>
          <a:p>
            <a:r>
              <a:rPr lang="en-US" sz="4000" dirty="0">
                <a:solidFill>
                  <a:schemeClr val="tx1">
                    <a:lumMod val="95000"/>
                  </a:schemeClr>
                </a:solidFill>
              </a:rPr>
              <a:t>Reduce Severity</a:t>
            </a:r>
          </a:p>
          <a:p>
            <a:r>
              <a:rPr lang="en-US" sz="4000" dirty="0">
                <a:solidFill>
                  <a:schemeClr val="tx1">
                    <a:lumMod val="95000"/>
                  </a:schemeClr>
                </a:solidFill>
              </a:rPr>
              <a:t>Reduce Both</a:t>
            </a:r>
          </a:p>
          <a:p>
            <a:r>
              <a:rPr lang="en-US" sz="4000" dirty="0">
                <a:solidFill>
                  <a:schemeClr val="tx1">
                    <a:lumMod val="95000"/>
                  </a:schemeClr>
                </a:solidFill>
              </a:rPr>
              <a:t>Make everyone on staff is a risk manager (lower case)</a:t>
            </a:r>
          </a:p>
        </p:txBody>
      </p:sp>
    </p:spTree>
    <p:extLst>
      <p:ext uri="{BB962C8B-B14F-4D97-AF65-F5344CB8AC3E}">
        <p14:creationId xmlns:p14="http://schemas.microsoft.com/office/powerpoint/2010/main" val="3163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Implementing RASM</a:t>
            </a:r>
          </a:p>
        </p:txBody>
      </p:sp>
      <p:sp>
        <p:nvSpPr>
          <p:cNvPr id="60419" name="Content Placeholder 2"/>
          <p:cNvSpPr>
            <a:spLocks noGrp="1"/>
          </p:cNvSpPr>
          <p:nvPr>
            <p:ph idx="1"/>
          </p:nvPr>
        </p:nvSpPr>
        <p:spPr>
          <a:xfrm>
            <a:off x="4996542" y="324000"/>
            <a:ext cx="7063423" cy="6156000"/>
          </a:xfrm>
        </p:spPr>
        <p:txBody>
          <a:bodyPr anchor="ctr">
            <a:normAutofit/>
          </a:bodyPr>
          <a:lstStyle/>
          <a:p>
            <a:pPr marL="0" indent="0">
              <a:buNone/>
            </a:pPr>
            <a:r>
              <a:rPr lang="en-US" altLang="en-US" dirty="0">
                <a:solidFill>
                  <a:schemeClr val="tx1">
                    <a:lumMod val="95000"/>
                  </a:schemeClr>
                </a:solidFill>
              </a:rPr>
              <a:t>Look at each activity you do and assess…</a:t>
            </a:r>
          </a:p>
          <a:p>
            <a:endParaRPr lang="en-US" altLang="en-US" dirty="0">
              <a:solidFill>
                <a:schemeClr val="tx1">
                  <a:lumMod val="95000"/>
                </a:schemeClr>
              </a:solidFill>
            </a:endParaRPr>
          </a:p>
          <a:p>
            <a:pPr lvl="1"/>
            <a:r>
              <a:rPr lang="en-US" altLang="en-US" sz="2800" b="1" dirty="0">
                <a:solidFill>
                  <a:schemeClr val="accent6"/>
                </a:solidFill>
              </a:rPr>
              <a:t>Hazard Factors </a:t>
            </a:r>
            <a:r>
              <a:rPr lang="en-US" altLang="en-US" sz="2800" dirty="0">
                <a:solidFill>
                  <a:schemeClr val="tx1">
                    <a:lumMod val="95000"/>
                  </a:schemeClr>
                </a:solidFill>
              </a:rPr>
              <a:t>in each of these categories…</a:t>
            </a:r>
          </a:p>
          <a:p>
            <a:pPr lvl="2"/>
            <a:r>
              <a:rPr lang="en-US" altLang="en-US" sz="2800" dirty="0">
                <a:solidFill>
                  <a:schemeClr val="tx1">
                    <a:lumMod val="95000"/>
                  </a:schemeClr>
                </a:solidFill>
              </a:rPr>
              <a:t>Environment</a:t>
            </a:r>
          </a:p>
          <a:p>
            <a:pPr lvl="2"/>
            <a:r>
              <a:rPr lang="en-US" altLang="en-US" sz="2800" dirty="0">
                <a:solidFill>
                  <a:schemeClr val="tx1">
                    <a:lumMod val="95000"/>
                  </a:schemeClr>
                </a:solidFill>
              </a:rPr>
              <a:t>Equipment</a:t>
            </a:r>
          </a:p>
          <a:p>
            <a:pPr lvl="2"/>
            <a:r>
              <a:rPr lang="en-US" altLang="en-US" sz="2800" dirty="0">
                <a:solidFill>
                  <a:schemeClr val="tx1">
                    <a:lumMod val="95000"/>
                  </a:schemeClr>
                </a:solidFill>
              </a:rPr>
              <a:t>People</a:t>
            </a:r>
          </a:p>
          <a:p>
            <a:pPr lvl="1"/>
            <a:endParaRPr lang="en-US" altLang="en-US" sz="2800" dirty="0">
              <a:solidFill>
                <a:schemeClr val="tx1">
                  <a:lumMod val="95000"/>
                </a:schemeClr>
              </a:solidFill>
            </a:endParaRPr>
          </a:p>
          <a:p>
            <a:pPr lvl="1"/>
            <a:r>
              <a:rPr lang="en-US" altLang="en-US" sz="2800" b="1" dirty="0">
                <a:solidFill>
                  <a:schemeClr val="accent6"/>
                </a:solidFill>
              </a:rPr>
              <a:t>Safety Factors </a:t>
            </a:r>
            <a:r>
              <a:rPr lang="en-US" altLang="en-US" sz="2800" dirty="0">
                <a:solidFill>
                  <a:schemeClr val="tx1">
                    <a:lumMod val="95000"/>
                  </a:schemeClr>
                </a:solidFill>
              </a:rPr>
              <a:t>in each of these categories…</a:t>
            </a:r>
          </a:p>
          <a:p>
            <a:pPr lvl="2"/>
            <a:r>
              <a:rPr lang="en-US" altLang="en-US" sz="2800" dirty="0">
                <a:solidFill>
                  <a:schemeClr val="tx1">
                    <a:lumMod val="95000"/>
                  </a:schemeClr>
                </a:solidFill>
              </a:rPr>
              <a:t>Environment</a:t>
            </a:r>
          </a:p>
          <a:p>
            <a:pPr lvl="2"/>
            <a:r>
              <a:rPr lang="en-US" altLang="en-US" sz="2800" dirty="0">
                <a:solidFill>
                  <a:schemeClr val="tx1">
                    <a:lumMod val="95000"/>
                  </a:schemeClr>
                </a:solidFill>
              </a:rPr>
              <a:t>Equipment</a:t>
            </a:r>
          </a:p>
          <a:p>
            <a:pPr lvl="2"/>
            <a:r>
              <a:rPr lang="en-US" altLang="en-US" sz="2800" dirty="0">
                <a:solidFill>
                  <a:schemeClr val="tx1">
                    <a:lumMod val="95000"/>
                  </a:schemeClr>
                </a:solidFill>
              </a:rPr>
              <a:t>People</a:t>
            </a:r>
          </a:p>
        </p:txBody>
      </p:sp>
    </p:spTree>
    <p:extLst>
      <p:ext uri="{BB962C8B-B14F-4D97-AF65-F5344CB8AC3E}">
        <p14:creationId xmlns:p14="http://schemas.microsoft.com/office/powerpoint/2010/main" val="2915578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Implementing RASM</a:t>
            </a:r>
          </a:p>
        </p:txBody>
      </p:sp>
      <p:sp>
        <p:nvSpPr>
          <p:cNvPr id="60419" name="Content Placeholder 2"/>
          <p:cNvSpPr>
            <a:spLocks noGrp="1"/>
          </p:cNvSpPr>
          <p:nvPr>
            <p:ph idx="1"/>
          </p:nvPr>
        </p:nvSpPr>
        <p:spPr>
          <a:xfrm>
            <a:off x="4996542" y="324000"/>
            <a:ext cx="7063423" cy="6156000"/>
          </a:xfrm>
        </p:spPr>
        <p:txBody>
          <a:bodyPr anchor="ctr">
            <a:normAutofit/>
          </a:bodyPr>
          <a:lstStyle/>
          <a:p>
            <a:pPr lvl="1"/>
            <a:r>
              <a:rPr lang="en-US" altLang="en-US" sz="3200" dirty="0">
                <a:solidFill>
                  <a:schemeClr val="tx1">
                    <a:lumMod val="95000"/>
                  </a:schemeClr>
                </a:solidFill>
              </a:rPr>
              <a:t>What Risk Level(s) you are comfortable operating with and are appropriate for your program goals/mission?</a:t>
            </a:r>
          </a:p>
          <a:p>
            <a:pPr lvl="1"/>
            <a:r>
              <a:rPr lang="en-US" altLang="en-US" sz="3200" dirty="0">
                <a:solidFill>
                  <a:schemeClr val="tx1">
                    <a:lumMod val="95000"/>
                  </a:schemeClr>
                </a:solidFill>
              </a:rPr>
              <a:t>Develop an Incident Reporting and Tracking System</a:t>
            </a:r>
          </a:p>
        </p:txBody>
      </p:sp>
    </p:spTree>
    <p:extLst>
      <p:ext uri="{BB962C8B-B14F-4D97-AF65-F5344CB8AC3E}">
        <p14:creationId xmlns:p14="http://schemas.microsoft.com/office/powerpoint/2010/main" val="208192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Risk is…</a:t>
            </a:r>
          </a:p>
        </p:txBody>
      </p:sp>
      <p:sp>
        <p:nvSpPr>
          <p:cNvPr id="168963" name="Rectangle 3"/>
          <p:cNvSpPr>
            <a:spLocks noGrp="1" noChangeArrowheads="1"/>
          </p:cNvSpPr>
          <p:nvPr>
            <p:ph type="body" idx="1"/>
          </p:nvPr>
        </p:nvSpPr>
        <p:spPr/>
        <p:txBody>
          <a:bodyPr>
            <a:normAutofit/>
          </a:bodyPr>
          <a:lstStyle/>
          <a:p>
            <a:pPr eaLnBrk="1" hangingPunct="1">
              <a:defRPr/>
            </a:pPr>
            <a:r>
              <a:rPr lang="en-US" sz="3600" b="1" dirty="0">
                <a:solidFill>
                  <a:schemeClr val="tx1">
                    <a:lumMod val="95000"/>
                  </a:schemeClr>
                </a:solidFill>
              </a:rPr>
              <a:t>Inherent:</a:t>
            </a:r>
            <a:r>
              <a:rPr lang="en-US" sz="3600" dirty="0">
                <a:solidFill>
                  <a:schemeClr val="tx1">
                    <a:lumMod val="95000"/>
                  </a:schemeClr>
                </a:solidFill>
              </a:rPr>
              <a:t> </a:t>
            </a:r>
            <a:r>
              <a:rPr lang="en-US" sz="3600" dirty="0">
                <a:solidFill>
                  <a:srgbClr val="FF0000"/>
                </a:solidFill>
              </a:rPr>
              <a:t>-R</a:t>
            </a:r>
            <a:r>
              <a:rPr lang="en-US" sz="3600" dirty="0"/>
              <a:t> exists in outdoor adventure activities</a:t>
            </a:r>
          </a:p>
          <a:p>
            <a:pPr eaLnBrk="1" hangingPunct="1">
              <a:defRPr/>
            </a:pPr>
            <a:r>
              <a:rPr lang="en-US" sz="3600" b="1" dirty="0">
                <a:solidFill>
                  <a:schemeClr val="tx1">
                    <a:lumMod val="95000"/>
                  </a:schemeClr>
                </a:solidFill>
              </a:rPr>
              <a:t>Expected:</a:t>
            </a:r>
            <a:r>
              <a:rPr lang="en-US" sz="3600" dirty="0">
                <a:solidFill>
                  <a:schemeClr val="tx1">
                    <a:lumMod val="95000"/>
                  </a:schemeClr>
                </a:solidFill>
              </a:rPr>
              <a:t> </a:t>
            </a:r>
            <a:r>
              <a:rPr lang="en-US" sz="3600" dirty="0">
                <a:solidFill>
                  <a:srgbClr val="FF0000"/>
                </a:solidFill>
              </a:rPr>
              <a:t>-R</a:t>
            </a:r>
            <a:r>
              <a:rPr lang="en-US" sz="3600" dirty="0"/>
              <a:t> can occur at any time</a:t>
            </a:r>
          </a:p>
          <a:p>
            <a:pPr eaLnBrk="1" hangingPunct="1">
              <a:defRPr/>
            </a:pPr>
            <a:r>
              <a:rPr lang="en-US" sz="3600" b="1" dirty="0">
                <a:solidFill>
                  <a:schemeClr val="tx1">
                    <a:lumMod val="95000"/>
                  </a:schemeClr>
                </a:solidFill>
              </a:rPr>
              <a:t>Integral:</a:t>
            </a:r>
            <a:r>
              <a:rPr lang="en-US" sz="3600" dirty="0">
                <a:solidFill>
                  <a:schemeClr val="tx1">
                    <a:lumMod val="95000"/>
                  </a:schemeClr>
                </a:solidFill>
              </a:rPr>
              <a:t> </a:t>
            </a:r>
            <a:r>
              <a:rPr lang="en-US" sz="3600" dirty="0">
                <a:solidFill>
                  <a:srgbClr val="FF0000"/>
                </a:solidFill>
              </a:rPr>
              <a:t>-R</a:t>
            </a:r>
            <a:r>
              <a:rPr lang="en-US" sz="3600" dirty="0"/>
              <a:t> and </a:t>
            </a:r>
            <a:r>
              <a:rPr lang="en-US" sz="3600" dirty="0">
                <a:solidFill>
                  <a:srgbClr val="00B050"/>
                </a:solidFill>
              </a:rPr>
              <a:t>+R </a:t>
            </a:r>
            <a:r>
              <a:rPr lang="en-US" sz="3600" dirty="0"/>
              <a:t>are essential parts of our program</a:t>
            </a:r>
          </a:p>
          <a:p>
            <a:pPr>
              <a:defRPr/>
            </a:pPr>
            <a:r>
              <a:rPr lang="en-US" sz="3600" dirty="0"/>
              <a:t>Determine the appropriate level of </a:t>
            </a:r>
            <a:r>
              <a:rPr lang="en-US" sz="3600" dirty="0">
                <a:solidFill>
                  <a:srgbClr val="FF0000"/>
                </a:solidFill>
              </a:rPr>
              <a:t>–R </a:t>
            </a:r>
            <a:r>
              <a:rPr lang="en-US" sz="3600" dirty="0"/>
              <a:t>for your  program</a:t>
            </a:r>
          </a:p>
        </p:txBody>
      </p:sp>
    </p:spTree>
    <p:extLst>
      <p:ext uri="{BB962C8B-B14F-4D97-AF65-F5344CB8AC3E}">
        <p14:creationId xmlns:p14="http://schemas.microsoft.com/office/powerpoint/2010/main" val="21868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2000"/>
                                        <p:tgtEl>
                                          <p:spTgt spid="168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20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Implementing RASM</a:t>
            </a:r>
          </a:p>
        </p:txBody>
      </p:sp>
      <p:sp>
        <p:nvSpPr>
          <p:cNvPr id="60419" name="Content Placeholder 2"/>
          <p:cNvSpPr>
            <a:spLocks noGrp="1"/>
          </p:cNvSpPr>
          <p:nvPr>
            <p:ph idx="1"/>
          </p:nvPr>
        </p:nvSpPr>
        <p:spPr>
          <a:xfrm>
            <a:off x="4996542" y="324000"/>
            <a:ext cx="7063423" cy="6156000"/>
          </a:xfrm>
        </p:spPr>
        <p:txBody>
          <a:bodyPr anchor="ctr">
            <a:normAutofit/>
          </a:bodyPr>
          <a:lstStyle/>
          <a:p>
            <a:pPr lvl="1"/>
            <a:r>
              <a:rPr lang="en-US" altLang="en-US" sz="3200" dirty="0">
                <a:solidFill>
                  <a:schemeClr val="tx1">
                    <a:lumMod val="95000"/>
                  </a:schemeClr>
                </a:solidFill>
              </a:rPr>
              <a:t>Utilize </a:t>
            </a:r>
            <a:r>
              <a:rPr lang="en-US" altLang="en-US" sz="3200" dirty="0">
                <a:solidFill>
                  <a:schemeClr val="accent6"/>
                </a:solidFill>
              </a:rPr>
              <a:t>incident data collection </a:t>
            </a:r>
            <a:r>
              <a:rPr lang="en-US" altLang="en-US" sz="3200" dirty="0">
                <a:solidFill>
                  <a:schemeClr val="tx1">
                    <a:lumMod val="95000"/>
                  </a:schemeClr>
                </a:solidFill>
              </a:rPr>
              <a:t>&amp; </a:t>
            </a:r>
            <a:r>
              <a:rPr lang="en-US" altLang="en-US" sz="3200" dirty="0">
                <a:solidFill>
                  <a:schemeClr val="accent6"/>
                </a:solidFill>
              </a:rPr>
              <a:t>Safety I </a:t>
            </a:r>
            <a:r>
              <a:rPr lang="en-US" altLang="en-US" sz="3200" dirty="0">
                <a:solidFill>
                  <a:schemeClr val="tx1">
                    <a:lumMod val="95000"/>
                  </a:schemeClr>
                </a:solidFill>
              </a:rPr>
              <a:t>approaches for addressing adverse outcomes &amp; close calls </a:t>
            </a:r>
          </a:p>
          <a:p>
            <a:pPr lvl="1"/>
            <a:r>
              <a:rPr lang="en-US" altLang="en-US" sz="3200" dirty="0">
                <a:solidFill>
                  <a:schemeClr val="tx1">
                    <a:lumMod val="95000"/>
                  </a:schemeClr>
                </a:solidFill>
              </a:rPr>
              <a:t>Utilize </a:t>
            </a:r>
            <a:r>
              <a:rPr lang="en-US" altLang="en-US" sz="3200" dirty="0">
                <a:solidFill>
                  <a:schemeClr val="accent6"/>
                </a:solidFill>
              </a:rPr>
              <a:t>Safety II </a:t>
            </a:r>
            <a:r>
              <a:rPr lang="en-US" altLang="en-US" sz="3200" dirty="0">
                <a:solidFill>
                  <a:schemeClr val="tx1">
                    <a:lumMod val="95000"/>
                  </a:schemeClr>
                </a:solidFill>
              </a:rPr>
              <a:t>approaches for maximizing what drives success in your program</a:t>
            </a:r>
          </a:p>
        </p:txBody>
      </p:sp>
    </p:spTree>
    <p:extLst>
      <p:ext uri="{BB962C8B-B14F-4D97-AF65-F5344CB8AC3E}">
        <p14:creationId xmlns:p14="http://schemas.microsoft.com/office/powerpoint/2010/main" val="2988253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Take Home Action Steps</a:t>
            </a:r>
          </a:p>
        </p:txBody>
      </p:sp>
      <p:sp>
        <p:nvSpPr>
          <p:cNvPr id="80899" name="Content Placeholder 2"/>
          <p:cNvSpPr>
            <a:spLocks noGrp="1"/>
          </p:cNvSpPr>
          <p:nvPr>
            <p:ph idx="1"/>
          </p:nvPr>
        </p:nvSpPr>
        <p:spPr>
          <a:xfrm>
            <a:off x="1120000" y="1594668"/>
            <a:ext cx="10233800" cy="4351338"/>
          </a:xfrm>
        </p:spPr>
        <p:txBody>
          <a:bodyPr>
            <a:normAutofit/>
          </a:bodyPr>
          <a:lstStyle/>
          <a:p>
            <a:r>
              <a:rPr lang="en-US" sz="3200" dirty="0">
                <a:solidFill>
                  <a:schemeClr val="tx1">
                    <a:lumMod val="95000"/>
                  </a:schemeClr>
                </a:solidFill>
              </a:rPr>
              <a:t>Balance the Hazard Factors against the Safety Factors and determine the range of Risk Levels you will be operating in. Based on your program, decide whether the Risk Level is acceptable or not. </a:t>
            </a:r>
          </a:p>
          <a:p>
            <a:r>
              <a:rPr lang="en-US" sz="3200" dirty="0">
                <a:solidFill>
                  <a:schemeClr val="tx1">
                    <a:lumMod val="95000"/>
                  </a:schemeClr>
                </a:solidFill>
              </a:rPr>
              <a:t>If the Risk Level is not acceptable, assess how to modify Hazard Factors and Safety Factors to reduce the Risk Level.</a:t>
            </a:r>
          </a:p>
          <a:p>
            <a:r>
              <a:rPr lang="en-US" sz="3200" dirty="0">
                <a:solidFill>
                  <a:schemeClr val="tx1">
                    <a:lumMod val="95000"/>
                  </a:schemeClr>
                </a:solidFill>
              </a:rPr>
              <a:t>Establish what “Bailing Out” means in your program and applaud people who make that decision.</a:t>
            </a:r>
          </a:p>
          <a:p>
            <a:pPr marL="514350" indent="-514350">
              <a:buFontTx/>
              <a:buAutoNum type="arabicPeriod" startAt="3"/>
            </a:pPr>
            <a:endParaRPr lang="en-US" sz="3200" dirty="0">
              <a:solidFill>
                <a:schemeClr val="tx1">
                  <a:lumMod val="95000"/>
                </a:schemeClr>
              </a:solidFill>
            </a:endParaRPr>
          </a:p>
          <a:p>
            <a:pPr marL="514350" indent="-514350"/>
            <a:endParaRPr lang="en-US" sz="3200" dirty="0">
              <a:solidFill>
                <a:schemeClr val="tx1">
                  <a:lumMod val="95000"/>
                </a:schemeClr>
              </a:solidFill>
            </a:endParaRPr>
          </a:p>
        </p:txBody>
      </p:sp>
    </p:spTree>
    <p:extLst>
      <p:ext uri="{BB962C8B-B14F-4D97-AF65-F5344CB8AC3E}">
        <p14:creationId xmlns:p14="http://schemas.microsoft.com/office/powerpoint/2010/main" val="14223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Take Home Action Steps</a:t>
            </a:r>
          </a:p>
        </p:txBody>
      </p:sp>
      <p:sp>
        <p:nvSpPr>
          <p:cNvPr id="3" name="Content Placeholder 2"/>
          <p:cNvSpPr>
            <a:spLocks noGrp="1"/>
          </p:cNvSpPr>
          <p:nvPr>
            <p:ph idx="1"/>
          </p:nvPr>
        </p:nvSpPr>
        <p:spPr/>
        <p:txBody>
          <a:bodyPr>
            <a:normAutofit fontScale="92500" lnSpcReduction="10000"/>
          </a:bodyPr>
          <a:lstStyle/>
          <a:p>
            <a:pPr>
              <a:defRPr/>
            </a:pPr>
            <a:r>
              <a:rPr lang="en-US" sz="3200" dirty="0"/>
              <a:t>Have RASM be a part of staff training so that co-leaders can raise hazard and safety ball issues with each other</a:t>
            </a:r>
          </a:p>
          <a:p>
            <a:pPr>
              <a:defRPr/>
            </a:pPr>
            <a:r>
              <a:rPr lang="en-US" sz="3200" dirty="0"/>
              <a:t>Ask your staff to analyze some of their own near misses (program or personal) as a learning tool</a:t>
            </a:r>
          </a:p>
          <a:p>
            <a:pPr>
              <a:defRPr/>
            </a:pPr>
            <a:r>
              <a:rPr lang="en-US" sz="3200" dirty="0"/>
              <a:t>Develop your own program stories (maintain confidentiality)</a:t>
            </a:r>
          </a:p>
          <a:p>
            <a:pPr>
              <a:defRPr/>
            </a:pPr>
            <a:r>
              <a:rPr lang="en-US" sz="3200" dirty="0"/>
              <a:t>Build a culture that encourages incident &amp; near miss reporting (We can’t fix what we don’t know).</a:t>
            </a:r>
          </a:p>
          <a:p>
            <a:pPr>
              <a:defRPr/>
            </a:pPr>
            <a:r>
              <a:rPr lang="en-US" sz="3200" dirty="0">
                <a:solidFill>
                  <a:schemeClr val="tx1">
                    <a:lumMod val="95000"/>
                  </a:schemeClr>
                </a:solidFill>
              </a:rPr>
              <a:t>Have your students/staff think about how this model applies to their lives back on campus – for example seeing someone who is severely intoxicated</a:t>
            </a:r>
          </a:p>
          <a:p>
            <a:pPr marL="514350" indent="-514350">
              <a:buFont typeface="+mj-lt"/>
              <a:buAutoNum type="arabicPeriod" startAt="6"/>
              <a:defRPr/>
            </a:pPr>
            <a:endParaRPr lang="en-US" sz="3200" dirty="0"/>
          </a:p>
          <a:p>
            <a:pPr>
              <a:defRPr/>
            </a:pPr>
            <a:endParaRPr lang="en-US" sz="3200" dirty="0"/>
          </a:p>
        </p:txBody>
      </p:sp>
    </p:spTree>
    <p:extLst>
      <p:ext uri="{BB962C8B-B14F-4D97-AF65-F5344CB8AC3E}">
        <p14:creationId xmlns:p14="http://schemas.microsoft.com/office/powerpoint/2010/main" val="1336826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t>Final Thoughts</a:t>
            </a:r>
          </a:p>
        </p:txBody>
      </p:sp>
      <p:sp>
        <p:nvSpPr>
          <p:cNvPr id="148483" name="Rectangle 3"/>
          <p:cNvSpPr>
            <a:spLocks noGrp="1" noChangeArrowheads="1"/>
          </p:cNvSpPr>
          <p:nvPr>
            <p:ph type="body" idx="1"/>
          </p:nvPr>
        </p:nvSpPr>
        <p:spPr>
          <a:xfrm>
            <a:off x="1120000" y="2355925"/>
            <a:ext cx="10233800" cy="3821038"/>
          </a:xfrm>
        </p:spPr>
        <p:txBody>
          <a:bodyPr>
            <a:normAutofit/>
          </a:bodyPr>
          <a:lstStyle/>
          <a:p>
            <a:pPr algn="ctr" eaLnBrk="1" hangingPunct="1">
              <a:buFontTx/>
              <a:buNone/>
            </a:pPr>
            <a:r>
              <a:rPr lang="en-US" sz="4800" dirty="0">
                <a:solidFill>
                  <a:schemeClr val="tx1">
                    <a:lumMod val="95000"/>
                  </a:schemeClr>
                </a:solidFill>
              </a:rPr>
              <a:t>The biggest mistake</a:t>
            </a:r>
          </a:p>
          <a:p>
            <a:pPr algn="ctr" eaLnBrk="1" hangingPunct="1">
              <a:buFontTx/>
              <a:buNone/>
            </a:pPr>
            <a:r>
              <a:rPr lang="en-US" sz="4800" dirty="0">
                <a:solidFill>
                  <a:schemeClr val="tx1">
                    <a:lumMod val="95000"/>
                  </a:schemeClr>
                </a:solidFill>
              </a:rPr>
              <a:t>about a mistake</a:t>
            </a:r>
          </a:p>
          <a:p>
            <a:pPr algn="ctr" eaLnBrk="1" hangingPunct="1">
              <a:buFontTx/>
              <a:buNone/>
            </a:pPr>
            <a:r>
              <a:rPr lang="en-US" sz="4800" dirty="0">
                <a:solidFill>
                  <a:schemeClr val="tx1">
                    <a:lumMod val="95000"/>
                  </a:schemeClr>
                </a:solidFill>
              </a:rPr>
              <a:t>is not learning from it.</a:t>
            </a:r>
          </a:p>
        </p:txBody>
      </p:sp>
    </p:spTree>
    <p:extLst>
      <p:ext uri="{BB962C8B-B14F-4D97-AF65-F5344CB8AC3E}">
        <p14:creationId xmlns:p14="http://schemas.microsoft.com/office/powerpoint/2010/main" val="12580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2000"/>
                                        <p:tgtEl>
                                          <p:spTgt spid="148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2000"/>
                                        <p:tgtEl>
                                          <p:spTgt spid="148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Effect transition="in" filter="fade">
                                      <p:cBhvr>
                                        <p:cTn id="13" dur="2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Resources</a:t>
            </a:r>
          </a:p>
        </p:txBody>
      </p:sp>
      <p:sp>
        <p:nvSpPr>
          <p:cNvPr id="81923" name="Rectangle 3"/>
          <p:cNvSpPr>
            <a:spLocks noGrp="1" noChangeArrowheads="1"/>
          </p:cNvSpPr>
          <p:nvPr>
            <p:ph type="body" idx="1"/>
          </p:nvPr>
        </p:nvSpPr>
        <p:spPr/>
        <p:txBody>
          <a:bodyPr>
            <a:normAutofit/>
          </a:bodyPr>
          <a:lstStyle/>
          <a:p>
            <a:pPr lvl="1" eaLnBrk="1" hangingPunct="1">
              <a:buFontTx/>
              <a:buNone/>
            </a:pPr>
            <a:endParaRPr lang="en-US" dirty="0">
              <a:solidFill>
                <a:srgbClr val="363636"/>
              </a:solidFill>
            </a:endParaRPr>
          </a:p>
          <a:p>
            <a:pPr algn="ctr" eaLnBrk="1" hangingPunct="1">
              <a:buFontTx/>
              <a:buNone/>
            </a:pPr>
            <a:r>
              <a:rPr lang="en-US" sz="5400" b="1" dirty="0">
                <a:solidFill>
                  <a:schemeClr val="accent6"/>
                </a:solidFill>
              </a:rPr>
              <a:t>www.OutdoorEd.com</a:t>
            </a:r>
          </a:p>
          <a:p>
            <a:pPr algn="ctr">
              <a:buNone/>
            </a:pPr>
            <a:r>
              <a:rPr lang="en-US" sz="4800" b="1" dirty="0">
                <a:solidFill>
                  <a:schemeClr val="accent6"/>
                </a:solidFill>
              </a:rPr>
              <a:t>www.IncidentAnalytix.com</a:t>
            </a:r>
          </a:p>
          <a:p>
            <a:pPr algn="ctr" eaLnBrk="1" hangingPunct="1">
              <a:buFontTx/>
              <a:buNone/>
            </a:pPr>
            <a:r>
              <a:rPr lang="en-US" sz="3600" dirty="0">
                <a:solidFill>
                  <a:schemeClr val="tx1">
                    <a:lumMod val="85000"/>
                  </a:schemeClr>
                </a:solidFill>
              </a:rPr>
              <a:t>Search for RASM for Downloads</a:t>
            </a:r>
          </a:p>
          <a:p>
            <a:pPr algn="ctr">
              <a:buNone/>
            </a:pPr>
            <a:r>
              <a:rPr lang="en-US" sz="3200" dirty="0">
                <a:solidFill>
                  <a:schemeClr val="accent6"/>
                </a:solidFill>
              </a:rPr>
              <a:t>https://youtu.be/yBRJdWmKVjI</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2020 Rick Curtis, Outdoor Ed LLC. All rights reserved.</a:t>
            </a:r>
          </a:p>
        </p:txBody>
      </p:sp>
    </p:spTree>
    <p:extLst>
      <p:ext uri="{BB962C8B-B14F-4D97-AF65-F5344CB8AC3E}">
        <p14:creationId xmlns:p14="http://schemas.microsoft.com/office/powerpoint/2010/main" val="382699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919-0B2D-4C54-8C78-7072AEF6A60A}"/>
              </a:ext>
            </a:extLst>
          </p:cNvPr>
          <p:cNvSpPr>
            <a:spLocks noGrp="1"/>
          </p:cNvSpPr>
          <p:nvPr>
            <p:ph type="title"/>
          </p:nvPr>
        </p:nvSpPr>
        <p:spPr/>
        <p:txBody>
          <a:bodyPr/>
          <a:lstStyle/>
          <a:p>
            <a:r>
              <a:rPr lang="en-US" dirty="0"/>
              <a:t>An Incident is either…</a:t>
            </a:r>
          </a:p>
        </p:txBody>
      </p:sp>
      <p:sp>
        <p:nvSpPr>
          <p:cNvPr id="3" name="Content Placeholder 2">
            <a:extLst>
              <a:ext uri="{FF2B5EF4-FFF2-40B4-BE49-F238E27FC236}">
                <a16:creationId xmlns:a16="http://schemas.microsoft.com/office/drawing/2014/main" id="{D71BDC13-A9A0-433A-A22D-37D20DDCC29F}"/>
              </a:ext>
            </a:extLst>
          </p:cNvPr>
          <p:cNvSpPr>
            <a:spLocks noGrp="1"/>
          </p:cNvSpPr>
          <p:nvPr>
            <p:ph idx="1"/>
          </p:nvPr>
        </p:nvSpPr>
        <p:spPr/>
        <p:txBody>
          <a:bodyPr>
            <a:normAutofit/>
          </a:bodyPr>
          <a:lstStyle/>
          <a:p>
            <a:r>
              <a:rPr lang="en-US" sz="4400" dirty="0"/>
              <a:t>Adverse Outcome</a:t>
            </a:r>
          </a:p>
          <a:p>
            <a:r>
              <a:rPr lang="en-US" sz="4400" dirty="0"/>
              <a:t>Close Call/Near Miss</a:t>
            </a:r>
          </a:p>
        </p:txBody>
      </p:sp>
    </p:spTree>
    <p:extLst>
      <p:ext uri="{BB962C8B-B14F-4D97-AF65-F5344CB8AC3E}">
        <p14:creationId xmlns:p14="http://schemas.microsoft.com/office/powerpoint/2010/main" val="18040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pter 6"/>
          <p:cNvPicPr>
            <a:picLocks noChangeAspect="1" noChangeArrowheads="1"/>
          </p:cNvPicPr>
          <p:nvPr/>
        </p:nvPicPr>
        <p:blipFill>
          <a:blip r:embed="rId3" cstate="print"/>
          <a:srcRect/>
          <a:stretch>
            <a:fillRect/>
          </a:stretch>
        </p:blipFill>
        <p:spPr bwMode="auto">
          <a:xfrm>
            <a:off x="2967039" y="1319214"/>
            <a:ext cx="6708775" cy="5045075"/>
          </a:xfrm>
          <a:prstGeom prst="rect">
            <a:avLst/>
          </a:prstGeom>
          <a:noFill/>
          <a:ln w="9525">
            <a:noFill/>
            <a:miter lim="800000"/>
            <a:headEnd/>
            <a:tailEnd/>
          </a:ln>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The Accident Iceberg</a:t>
            </a:r>
          </a:p>
        </p:txBody>
      </p:sp>
      <p:sp>
        <p:nvSpPr>
          <p:cNvPr id="4" name="TextBox 3">
            <a:extLst>
              <a:ext uri="{FF2B5EF4-FFF2-40B4-BE49-F238E27FC236}">
                <a16:creationId xmlns:a16="http://schemas.microsoft.com/office/drawing/2014/main" id="{650B0009-6608-45B4-A67C-F864ECF8BBB3}"/>
              </a:ext>
            </a:extLst>
          </p:cNvPr>
          <p:cNvSpPr txBox="1"/>
          <p:nvPr/>
        </p:nvSpPr>
        <p:spPr>
          <a:xfrm>
            <a:off x="193780" y="6492875"/>
            <a:ext cx="11336138" cy="338554"/>
          </a:xfrm>
          <a:prstGeom prst="rect">
            <a:avLst/>
          </a:prstGeom>
          <a:noFill/>
        </p:spPr>
        <p:txBody>
          <a:bodyPr wrap="square" rtlCol="0">
            <a:spAutoFit/>
          </a:bodyPr>
          <a:lstStyle/>
          <a:p>
            <a:r>
              <a:rPr lang="en-US" sz="1600" dirty="0"/>
              <a:t>Graphic from the New Zealand Mountain Safety Council</a:t>
            </a:r>
          </a:p>
        </p:txBody>
      </p:sp>
    </p:spTree>
    <p:extLst>
      <p:ext uri="{BB962C8B-B14F-4D97-AF65-F5344CB8AC3E}">
        <p14:creationId xmlns:p14="http://schemas.microsoft.com/office/powerpoint/2010/main" val="191564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427E-15A8-422A-BB59-C863EA92E5D0}"/>
              </a:ext>
            </a:extLst>
          </p:cNvPr>
          <p:cNvSpPr>
            <a:spLocks noGrp="1"/>
          </p:cNvSpPr>
          <p:nvPr>
            <p:ph type="title"/>
          </p:nvPr>
        </p:nvSpPr>
        <p:spPr/>
        <p:txBody>
          <a:bodyPr/>
          <a:lstStyle/>
          <a:p>
            <a:r>
              <a:rPr lang="en-US" dirty="0"/>
              <a:t>Types of Incidents</a:t>
            </a:r>
          </a:p>
        </p:txBody>
      </p:sp>
      <p:sp>
        <p:nvSpPr>
          <p:cNvPr id="3" name="Content Placeholder 2">
            <a:extLst>
              <a:ext uri="{FF2B5EF4-FFF2-40B4-BE49-F238E27FC236}">
                <a16:creationId xmlns:a16="http://schemas.microsoft.com/office/drawing/2014/main" id="{2A3FCFF2-BDA0-4405-8317-BDF8ACFAF499}"/>
              </a:ext>
            </a:extLst>
          </p:cNvPr>
          <p:cNvSpPr>
            <a:spLocks noGrp="1"/>
          </p:cNvSpPr>
          <p:nvPr>
            <p:ph idx="1"/>
          </p:nvPr>
        </p:nvSpPr>
        <p:spPr/>
        <p:txBody>
          <a:bodyPr>
            <a:normAutofit/>
          </a:bodyPr>
          <a:lstStyle/>
          <a:p>
            <a:r>
              <a:rPr lang="en-US" dirty="0"/>
              <a:t>Injury</a:t>
            </a:r>
          </a:p>
          <a:p>
            <a:r>
              <a:rPr lang="en-US" dirty="0"/>
              <a:t>Illness</a:t>
            </a:r>
          </a:p>
          <a:p>
            <a:r>
              <a:rPr lang="en-US" dirty="0"/>
              <a:t>Motivational/Behavioral</a:t>
            </a:r>
          </a:p>
          <a:p>
            <a:r>
              <a:rPr lang="en-US" dirty="0"/>
              <a:t>Bias Incident</a:t>
            </a:r>
          </a:p>
          <a:p>
            <a:r>
              <a:rPr lang="en-US" dirty="0"/>
              <a:t>Bullying</a:t>
            </a:r>
          </a:p>
          <a:p>
            <a:r>
              <a:rPr lang="en-US" dirty="0"/>
              <a:t>Inappropriate Sexual Contact</a:t>
            </a:r>
          </a:p>
          <a:p>
            <a:r>
              <a:rPr lang="en-US" dirty="0"/>
              <a:t>Property Damage</a:t>
            </a:r>
          </a:p>
          <a:p>
            <a:r>
              <a:rPr lang="en-US" dirty="0"/>
              <a:t>Crime</a:t>
            </a:r>
          </a:p>
        </p:txBody>
      </p:sp>
    </p:spTree>
    <p:extLst>
      <p:ext uri="{BB962C8B-B14F-4D97-AF65-F5344CB8AC3E}">
        <p14:creationId xmlns:p14="http://schemas.microsoft.com/office/powerpoint/2010/main" val="330867378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FBF4F9380C96418539BF6C5BF31C6E" ma:contentTypeVersion="15" ma:contentTypeDescription="Create a new document." ma:contentTypeScope="" ma:versionID="5d623a8f1bd6bca41ea76c37f2bbae70">
  <xsd:schema xmlns:xsd="http://www.w3.org/2001/XMLSchema" xmlns:xs="http://www.w3.org/2001/XMLSchema" xmlns:p="http://schemas.microsoft.com/office/2006/metadata/properties" xmlns:ns3="4496fde4-e438-4621-8f97-78b1aadd1ebc" xmlns:ns4="3ace7dcf-c89c-4166-ab14-9ee9f7178dd3" targetNamespace="http://schemas.microsoft.com/office/2006/metadata/properties" ma:root="true" ma:fieldsID="66c57e7e73ada8a7fa5c44e8a673bb0b" ns3:_="" ns4:_="">
    <xsd:import namespace="4496fde4-e438-4621-8f97-78b1aadd1ebc"/>
    <xsd:import namespace="3ace7dcf-c89c-4166-ab14-9ee9f7178dd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6fde4-e438-4621-8f97-78b1aadd1e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ace7dcf-c89c-4166-ab14-9ee9f7178dd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39A2E-358D-4957-98CE-0B30E4E4CCA7}">
  <ds:schemaRef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3ace7dcf-c89c-4166-ab14-9ee9f7178dd3"/>
    <ds:schemaRef ds:uri="4496fde4-e438-4621-8f97-78b1aadd1ebc"/>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C94A894-F83C-4EE8-9857-D4762498D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96fde4-e438-4621-8f97-78b1aadd1ebc"/>
    <ds:schemaRef ds:uri="3ace7dcf-c89c-4166-ab14-9ee9f7178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56A5AF-B2AF-40CC-B8D0-7A283CAC1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811</TotalTime>
  <Words>4362</Words>
  <Application>Microsoft Office PowerPoint</Application>
  <PresentationFormat>Widescreen</PresentationFormat>
  <Paragraphs>611</Paragraphs>
  <Slides>64</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Arial Narrow</vt:lpstr>
      <vt:lpstr>Calibri</vt:lpstr>
      <vt:lpstr>Corbel</vt:lpstr>
      <vt:lpstr>Depth</vt:lpstr>
      <vt:lpstr> Risk Assessment &amp; Safety Management:  Making Program Decisions  in the COVID-19 Era</vt:lpstr>
      <vt:lpstr>Introduction</vt:lpstr>
      <vt:lpstr>Learning Objectives</vt:lpstr>
      <vt:lpstr>Defining Risk/Reward</vt:lpstr>
      <vt:lpstr>Balancing Risk &amp; Reward</vt:lpstr>
      <vt:lpstr>Risk is…</vt:lpstr>
      <vt:lpstr>An Incident is either…</vt:lpstr>
      <vt:lpstr>PowerPoint Presentation</vt:lpstr>
      <vt:lpstr>Types of Incidents</vt:lpstr>
      <vt:lpstr>The  Risk Assessment Safety Management (RASM) Model</vt:lpstr>
      <vt:lpstr>Risk Level</vt:lpstr>
      <vt:lpstr>Risk Formula</vt:lpstr>
      <vt:lpstr>Risk Formula</vt:lpstr>
      <vt:lpstr>Risk Level Matrix</vt:lpstr>
      <vt:lpstr>Assess your Risk Level</vt:lpstr>
      <vt:lpstr>‘Flattened’ Matrix</vt:lpstr>
      <vt:lpstr>Identifying Hazards</vt:lpstr>
      <vt:lpstr>Risk Assessment &amp; Safety Management Model (RASM) ©</vt:lpstr>
      <vt:lpstr>Hazard Factors</vt:lpstr>
      <vt:lpstr>Hazard Factor Impact</vt:lpstr>
      <vt:lpstr>Hazard Factors  - 10,000 ft</vt:lpstr>
      <vt:lpstr>Hazard Factors – 18,000 ft</vt:lpstr>
      <vt:lpstr>Managing the Risk Level</vt:lpstr>
      <vt:lpstr>Add Safety Factors</vt:lpstr>
      <vt:lpstr>PowerPoint Presentation</vt:lpstr>
      <vt:lpstr>Safety Factors also have “Weight”</vt:lpstr>
      <vt:lpstr>PowerPoint Presentation</vt:lpstr>
      <vt:lpstr>Risk Assessment &amp; Safety Management</vt:lpstr>
      <vt:lpstr>Your Risk Management Approach</vt:lpstr>
      <vt:lpstr>Steps in RASM</vt:lpstr>
      <vt:lpstr>If the Risk Level is still High?</vt:lpstr>
      <vt:lpstr>PowerPoint Presentation</vt:lpstr>
      <vt:lpstr>Safety I</vt:lpstr>
      <vt:lpstr>Rasmussen &amp; Systems Thinking</vt:lpstr>
      <vt:lpstr>Systems Approach1</vt:lpstr>
      <vt:lpstr>What are Accimaps?</vt:lpstr>
      <vt:lpstr>PowerPoint Presentation</vt:lpstr>
      <vt:lpstr>Mangatepopo Tragedy - NZ</vt:lpstr>
      <vt:lpstr>NZ Coroner’s Report</vt:lpstr>
      <vt:lpstr>PowerPoint Presentation</vt:lpstr>
      <vt:lpstr>PowerPoint Presentation</vt:lpstr>
      <vt:lpstr>What’s Going Wrong?</vt:lpstr>
      <vt:lpstr>Safety II</vt:lpstr>
      <vt:lpstr>What’s Going Right</vt:lpstr>
      <vt:lpstr>Safety I &amp; Safety II</vt:lpstr>
      <vt:lpstr>Safety I vs Safety II</vt:lpstr>
      <vt:lpstr>Using Both Paradigms</vt:lpstr>
      <vt:lpstr>Using the Whole Spectrum</vt:lpstr>
      <vt:lpstr>Managing the Risk Gap/ Setting the Bar</vt:lpstr>
      <vt:lpstr>Safety II – What Needs to Go Right</vt:lpstr>
      <vt:lpstr>Diversity &amp; Inclusion Risks</vt:lpstr>
      <vt:lpstr>Safety II = Preventimaps</vt:lpstr>
      <vt:lpstr>PowerPoint Presentation</vt:lpstr>
      <vt:lpstr>Safety II and COVID-19</vt:lpstr>
      <vt:lpstr>COVID-19 Decision Premises</vt:lpstr>
      <vt:lpstr>Safety II Decision Tree</vt:lpstr>
      <vt:lpstr>Implementing RASM</vt:lpstr>
      <vt:lpstr>Implementing RASM</vt:lpstr>
      <vt:lpstr>Implementing RASM</vt:lpstr>
      <vt:lpstr>Implementing RASM</vt:lpstr>
      <vt:lpstr>Take Home Action Steps</vt:lpstr>
      <vt:lpstr>Take Home Action Steps</vt:lpstr>
      <vt:lpstr>Final Thoughts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Curtis</dc:creator>
  <cp:lastModifiedBy>Rick Curtis</cp:lastModifiedBy>
  <cp:revision>11</cp:revision>
  <cp:lastPrinted>2020-04-24T15:48:34Z</cp:lastPrinted>
  <dcterms:created xsi:type="dcterms:W3CDTF">2020-04-09T01:08:52Z</dcterms:created>
  <dcterms:modified xsi:type="dcterms:W3CDTF">2020-04-27T02:33:22Z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0x01010070FBF4F9380C96418539BF6C5BF31C6E</vt:lpwstr>
  </property>
</Properties>
</file>